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8" r:id="rId4"/>
    <p:sldId id="260" r:id="rId5"/>
    <p:sldId id="261" r:id="rId6"/>
    <p:sldId id="275" r:id="rId7"/>
    <p:sldId id="276" r:id="rId8"/>
    <p:sldId id="284" r:id="rId9"/>
    <p:sldId id="277" r:id="rId10"/>
    <p:sldId id="278" r:id="rId11"/>
    <p:sldId id="279" r:id="rId12"/>
    <p:sldId id="28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lková Anna" initials="PA" lastIdx="5" clrIdx="0">
    <p:extLst>
      <p:ext uri="{19B8F6BF-5375-455C-9EA6-DF929625EA0E}">
        <p15:presenceInfo xmlns:p15="http://schemas.microsoft.com/office/powerpoint/2012/main" userId="Pilková Anna" providerId="None"/>
      </p:ext>
    </p:extLst>
  </p:cmAuthor>
  <p:cmAuthor id="2" name="Mikuš Juraj" initials="MJ" lastIdx="1" clrIdx="1">
    <p:extLst>
      <p:ext uri="{19B8F6BF-5375-455C-9EA6-DF929625EA0E}">
        <p15:presenceInfo xmlns:p15="http://schemas.microsoft.com/office/powerpoint/2012/main" userId="Mikuš Jura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BB58C-A337-4101-812F-F7A639E01327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3BCCFF79-A469-4EE1-9D6A-746695652546}">
      <dgm:prSet phldrT="[Text]"/>
      <dgm:spPr>
        <a:solidFill>
          <a:srgbClr val="FFC000"/>
        </a:solidFill>
      </dgm:spPr>
      <dgm:t>
        <a:bodyPr/>
        <a:lstStyle/>
        <a:p>
          <a:r>
            <a:rPr lang="sk-SK" dirty="0">
              <a:solidFill>
                <a:schemeClr val="tx1"/>
              </a:solidFill>
            </a:rPr>
            <a:t>1. Robustná stratégia a plán digitálnej transformácie</a:t>
          </a:r>
        </a:p>
      </dgm:t>
    </dgm:pt>
    <dgm:pt modelId="{ED674459-57C7-4F8C-AD77-C0851AC25934}" type="parTrans" cxnId="{55F6EEEB-0A5F-4ACF-A1FB-301CA6900C09}">
      <dgm:prSet/>
      <dgm:spPr/>
      <dgm:t>
        <a:bodyPr/>
        <a:lstStyle/>
        <a:p>
          <a:endParaRPr lang="sk-SK"/>
        </a:p>
      </dgm:t>
    </dgm:pt>
    <dgm:pt modelId="{2A1C7D56-5149-4EC5-BF36-5AF05B1FDC57}" type="sibTrans" cxnId="{55F6EEEB-0A5F-4ACF-A1FB-301CA6900C09}">
      <dgm:prSet/>
      <dgm:spPr/>
      <dgm:t>
        <a:bodyPr/>
        <a:lstStyle/>
        <a:p>
          <a:endParaRPr lang="sk-SK"/>
        </a:p>
      </dgm:t>
    </dgm:pt>
    <dgm:pt modelId="{8D154201-9488-48E6-8AAF-4457F2D03E03}">
      <dgm:prSet phldrT="[Text]"/>
      <dgm:spPr>
        <a:solidFill>
          <a:srgbClr val="FFC000"/>
        </a:solidFill>
      </dgm:spPr>
      <dgm:t>
        <a:bodyPr/>
        <a:lstStyle/>
        <a:p>
          <a:r>
            <a:rPr lang="sk-SK" dirty="0">
              <a:solidFill>
                <a:schemeClr val="tx1"/>
              </a:solidFill>
            </a:rPr>
            <a:t>2. Jednoduchý, ale obsažný biznis </a:t>
          </a:r>
          <a:r>
            <a:rPr lang="sk-SK" dirty="0" err="1">
              <a:solidFill>
                <a:schemeClr val="tx1"/>
              </a:solidFill>
            </a:rPr>
            <a:t>case</a:t>
          </a:r>
          <a:r>
            <a:rPr lang="sk-SK" dirty="0">
              <a:solidFill>
                <a:schemeClr val="tx1"/>
              </a:solidFill>
            </a:rPr>
            <a:t> pre každú kľúčovú iniciatívu</a:t>
          </a:r>
        </a:p>
      </dgm:t>
    </dgm:pt>
    <dgm:pt modelId="{79C90F86-1FA0-4E89-8C4C-8113A442F5C8}" type="parTrans" cxnId="{D685092E-1B71-44B7-AF46-E7C86783798F}">
      <dgm:prSet/>
      <dgm:spPr/>
      <dgm:t>
        <a:bodyPr/>
        <a:lstStyle/>
        <a:p>
          <a:endParaRPr lang="sk-SK"/>
        </a:p>
      </dgm:t>
    </dgm:pt>
    <dgm:pt modelId="{AF6F31B9-2BED-49D6-9632-58704E27740E}" type="sibTrans" cxnId="{D685092E-1B71-44B7-AF46-E7C86783798F}">
      <dgm:prSet/>
      <dgm:spPr/>
      <dgm:t>
        <a:bodyPr/>
        <a:lstStyle/>
        <a:p>
          <a:endParaRPr lang="sk-SK"/>
        </a:p>
      </dgm:t>
    </dgm:pt>
    <dgm:pt modelId="{D55B1F39-6220-47B2-9867-FA40E69677C0}">
      <dgm:prSet phldrT="[Text]"/>
      <dgm:spPr>
        <a:solidFill>
          <a:srgbClr val="FFC000"/>
        </a:solidFill>
      </dgm:spPr>
      <dgm:t>
        <a:bodyPr/>
        <a:lstStyle/>
        <a:p>
          <a:r>
            <a:rPr lang="sk-SK" dirty="0">
              <a:solidFill>
                <a:schemeClr val="tx1"/>
              </a:solidFill>
            </a:rPr>
            <a:t>3. Účinný proces </a:t>
          </a:r>
          <a:r>
            <a:rPr lang="sk-SK" dirty="0" err="1">
              <a:solidFill>
                <a:schemeClr val="tx1"/>
              </a:solidFill>
            </a:rPr>
            <a:t>prioritizovania</a:t>
          </a:r>
          <a:r>
            <a:rPr lang="sk-SK" dirty="0">
              <a:solidFill>
                <a:schemeClr val="tx1"/>
              </a:solidFill>
            </a:rPr>
            <a:t> iniciatív</a:t>
          </a:r>
        </a:p>
      </dgm:t>
    </dgm:pt>
    <dgm:pt modelId="{7EBEAA1A-31C9-462F-BA75-0FC7F20BA27A}" type="parTrans" cxnId="{C5E15C22-5BC8-4009-87F9-62DA243FB2C4}">
      <dgm:prSet/>
      <dgm:spPr/>
      <dgm:t>
        <a:bodyPr/>
        <a:lstStyle/>
        <a:p>
          <a:endParaRPr lang="sk-SK"/>
        </a:p>
      </dgm:t>
    </dgm:pt>
    <dgm:pt modelId="{582ED75A-97B1-4B26-A410-3BFF673CEFBA}" type="sibTrans" cxnId="{C5E15C22-5BC8-4009-87F9-62DA243FB2C4}">
      <dgm:prSet/>
      <dgm:spPr/>
      <dgm:t>
        <a:bodyPr/>
        <a:lstStyle/>
        <a:p>
          <a:endParaRPr lang="sk-SK"/>
        </a:p>
      </dgm:t>
    </dgm:pt>
    <dgm:pt modelId="{69885C7A-077F-4520-B490-9307C3582B49}">
      <dgm:prSet phldrT="[Text]"/>
      <dgm:spPr>
        <a:solidFill>
          <a:srgbClr val="C00000"/>
        </a:solidFill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4. Jasná stratégia na zabezpečenie prijatia zmien ľuďmi</a:t>
          </a:r>
          <a:endParaRPr lang="sk-SK" dirty="0">
            <a:solidFill>
              <a:schemeClr val="bg1"/>
            </a:solidFill>
          </a:endParaRPr>
        </a:p>
      </dgm:t>
    </dgm:pt>
    <dgm:pt modelId="{9EA7D3E6-570E-4644-A87E-A40D4D992A35}" type="parTrans" cxnId="{EC187164-779D-4F18-AB65-F9141E2FD2CE}">
      <dgm:prSet/>
      <dgm:spPr/>
      <dgm:t>
        <a:bodyPr/>
        <a:lstStyle/>
        <a:p>
          <a:endParaRPr lang="sk-SK"/>
        </a:p>
      </dgm:t>
    </dgm:pt>
    <dgm:pt modelId="{824B3881-CCF4-435C-A0A4-25A373DF1C40}" type="sibTrans" cxnId="{EC187164-779D-4F18-AB65-F9141E2FD2CE}">
      <dgm:prSet/>
      <dgm:spPr/>
      <dgm:t>
        <a:bodyPr/>
        <a:lstStyle/>
        <a:p>
          <a:endParaRPr lang="sk-SK"/>
        </a:p>
      </dgm:t>
    </dgm:pt>
    <dgm:pt modelId="{9016CB25-B590-4A16-8D23-F3C634A66A97}">
      <dgm:prSet phldrT="[Text]"/>
      <dgm:spPr>
        <a:solidFill>
          <a:srgbClr val="FFC000"/>
        </a:solidFill>
      </dgm:spPr>
      <dgm:t>
        <a:bodyPr/>
        <a:lstStyle/>
        <a:p>
          <a:r>
            <a:rPr lang="sk-SK" dirty="0">
              <a:solidFill>
                <a:schemeClr val="tx1"/>
              </a:solidFill>
            </a:rPr>
            <a:t>5. Efektívne a účinné vedenie</a:t>
          </a:r>
        </a:p>
      </dgm:t>
    </dgm:pt>
    <dgm:pt modelId="{D5CDFD7A-90C5-49D2-BEFF-DD92BF01188F}" type="parTrans" cxnId="{7CAAEB3D-F082-41C0-BF07-FDB534A9E64F}">
      <dgm:prSet/>
      <dgm:spPr/>
      <dgm:t>
        <a:bodyPr/>
        <a:lstStyle/>
        <a:p>
          <a:endParaRPr lang="sk-SK"/>
        </a:p>
      </dgm:t>
    </dgm:pt>
    <dgm:pt modelId="{1C4FC597-BBE6-40E6-8FBD-EB1675777357}" type="sibTrans" cxnId="{7CAAEB3D-F082-41C0-BF07-FDB534A9E64F}">
      <dgm:prSet/>
      <dgm:spPr/>
      <dgm:t>
        <a:bodyPr/>
        <a:lstStyle/>
        <a:p>
          <a:endParaRPr lang="sk-SK"/>
        </a:p>
      </dgm:t>
    </dgm:pt>
    <dgm:pt modelId="{4CC85DF3-6855-474A-880C-A39DE15958AA}" type="pres">
      <dgm:prSet presAssocID="{F94BB58C-A337-4101-812F-F7A639E01327}" presName="diagram" presStyleCnt="0">
        <dgm:presLayoutVars>
          <dgm:dir/>
          <dgm:resizeHandles val="exact"/>
        </dgm:presLayoutVars>
      </dgm:prSet>
      <dgm:spPr/>
    </dgm:pt>
    <dgm:pt modelId="{24CA255C-9ED4-465E-9969-725F53EE6835}" type="pres">
      <dgm:prSet presAssocID="{3BCCFF79-A469-4EE1-9D6A-746695652546}" presName="node" presStyleLbl="node1" presStyleIdx="0" presStyleCnt="5">
        <dgm:presLayoutVars>
          <dgm:bulletEnabled val="1"/>
        </dgm:presLayoutVars>
      </dgm:prSet>
      <dgm:spPr/>
    </dgm:pt>
    <dgm:pt modelId="{5154A859-722B-4C40-A97D-AF10F4E90D5F}" type="pres">
      <dgm:prSet presAssocID="{2A1C7D56-5149-4EC5-BF36-5AF05B1FDC57}" presName="sibTrans" presStyleCnt="0"/>
      <dgm:spPr/>
    </dgm:pt>
    <dgm:pt modelId="{433EE211-E627-4A07-8FC1-EF7B7893691E}" type="pres">
      <dgm:prSet presAssocID="{8D154201-9488-48E6-8AAF-4457F2D03E03}" presName="node" presStyleLbl="node1" presStyleIdx="1" presStyleCnt="5">
        <dgm:presLayoutVars>
          <dgm:bulletEnabled val="1"/>
        </dgm:presLayoutVars>
      </dgm:prSet>
      <dgm:spPr/>
    </dgm:pt>
    <dgm:pt modelId="{A85FB8AA-CDF7-48C2-A14A-9AC8267774C3}" type="pres">
      <dgm:prSet presAssocID="{AF6F31B9-2BED-49D6-9632-58704E27740E}" presName="sibTrans" presStyleCnt="0"/>
      <dgm:spPr/>
    </dgm:pt>
    <dgm:pt modelId="{16EB4B0F-A0F4-4B3D-84C6-5243E8AF8504}" type="pres">
      <dgm:prSet presAssocID="{D55B1F39-6220-47B2-9867-FA40E69677C0}" presName="node" presStyleLbl="node1" presStyleIdx="2" presStyleCnt="5">
        <dgm:presLayoutVars>
          <dgm:bulletEnabled val="1"/>
        </dgm:presLayoutVars>
      </dgm:prSet>
      <dgm:spPr/>
    </dgm:pt>
    <dgm:pt modelId="{CEF6ADEE-EBC6-4963-90EE-7733BCAACB1E}" type="pres">
      <dgm:prSet presAssocID="{582ED75A-97B1-4B26-A410-3BFF673CEFBA}" presName="sibTrans" presStyleCnt="0"/>
      <dgm:spPr/>
    </dgm:pt>
    <dgm:pt modelId="{7D81D65D-127D-4F63-B9EF-E6E22252FEDF}" type="pres">
      <dgm:prSet presAssocID="{69885C7A-077F-4520-B490-9307C3582B49}" presName="node" presStyleLbl="node1" presStyleIdx="3" presStyleCnt="5">
        <dgm:presLayoutVars>
          <dgm:bulletEnabled val="1"/>
        </dgm:presLayoutVars>
      </dgm:prSet>
      <dgm:spPr/>
    </dgm:pt>
    <dgm:pt modelId="{B6D5AF3A-BC53-4F87-BEB0-E1A52FA22D14}" type="pres">
      <dgm:prSet presAssocID="{824B3881-CCF4-435C-A0A4-25A373DF1C40}" presName="sibTrans" presStyleCnt="0"/>
      <dgm:spPr/>
    </dgm:pt>
    <dgm:pt modelId="{29B06458-3E59-47C2-94C6-528A4FC1EA94}" type="pres">
      <dgm:prSet presAssocID="{9016CB25-B590-4A16-8D23-F3C634A66A97}" presName="node" presStyleLbl="node1" presStyleIdx="4" presStyleCnt="5">
        <dgm:presLayoutVars>
          <dgm:bulletEnabled val="1"/>
        </dgm:presLayoutVars>
      </dgm:prSet>
      <dgm:spPr/>
    </dgm:pt>
  </dgm:ptLst>
  <dgm:cxnLst>
    <dgm:cxn modelId="{C0357615-DA38-4B20-9A68-25B1951A299F}" type="presOf" srcId="{D55B1F39-6220-47B2-9867-FA40E69677C0}" destId="{16EB4B0F-A0F4-4B3D-84C6-5243E8AF8504}" srcOrd="0" destOrd="0" presId="urn:microsoft.com/office/officeart/2005/8/layout/default"/>
    <dgm:cxn modelId="{2C94031D-C5B9-43A2-A30F-A2A08405209C}" type="presOf" srcId="{9016CB25-B590-4A16-8D23-F3C634A66A97}" destId="{29B06458-3E59-47C2-94C6-528A4FC1EA94}" srcOrd="0" destOrd="0" presId="urn:microsoft.com/office/officeart/2005/8/layout/default"/>
    <dgm:cxn modelId="{C5E15C22-5BC8-4009-87F9-62DA243FB2C4}" srcId="{F94BB58C-A337-4101-812F-F7A639E01327}" destId="{D55B1F39-6220-47B2-9867-FA40E69677C0}" srcOrd="2" destOrd="0" parTransId="{7EBEAA1A-31C9-462F-BA75-0FC7F20BA27A}" sibTransId="{582ED75A-97B1-4B26-A410-3BFF673CEFBA}"/>
    <dgm:cxn modelId="{0F694A27-3DCE-492F-B3A6-3B601D743D6D}" type="presOf" srcId="{3BCCFF79-A469-4EE1-9D6A-746695652546}" destId="{24CA255C-9ED4-465E-9969-725F53EE6835}" srcOrd="0" destOrd="0" presId="urn:microsoft.com/office/officeart/2005/8/layout/default"/>
    <dgm:cxn modelId="{D685092E-1B71-44B7-AF46-E7C86783798F}" srcId="{F94BB58C-A337-4101-812F-F7A639E01327}" destId="{8D154201-9488-48E6-8AAF-4457F2D03E03}" srcOrd="1" destOrd="0" parTransId="{79C90F86-1FA0-4E89-8C4C-8113A442F5C8}" sibTransId="{AF6F31B9-2BED-49D6-9632-58704E27740E}"/>
    <dgm:cxn modelId="{7CAAEB3D-F082-41C0-BF07-FDB534A9E64F}" srcId="{F94BB58C-A337-4101-812F-F7A639E01327}" destId="{9016CB25-B590-4A16-8D23-F3C634A66A97}" srcOrd="4" destOrd="0" parTransId="{D5CDFD7A-90C5-49D2-BEFF-DD92BF01188F}" sibTransId="{1C4FC597-BBE6-40E6-8FBD-EB1675777357}"/>
    <dgm:cxn modelId="{EC187164-779D-4F18-AB65-F9141E2FD2CE}" srcId="{F94BB58C-A337-4101-812F-F7A639E01327}" destId="{69885C7A-077F-4520-B490-9307C3582B49}" srcOrd="3" destOrd="0" parTransId="{9EA7D3E6-570E-4644-A87E-A40D4D992A35}" sibTransId="{824B3881-CCF4-435C-A0A4-25A373DF1C40}"/>
    <dgm:cxn modelId="{0383AA50-4A62-4000-82C2-104030834E03}" type="presOf" srcId="{69885C7A-077F-4520-B490-9307C3582B49}" destId="{7D81D65D-127D-4F63-B9EF-E6E22252FEDF}" srcOrd="0" destOrd="0" presId="urn:microsoft.com/office/officeart/2005/8/layout/default"/>
    <dgm:cxn modelId="{C2CED0C4-2F22-4D5E-BF22-DD850F9A2D42}" type="presOf" srcId="{8D154201-9488-48E6-8AAF-4457F2D03E03}" destId="{433EE211-E627-4A07-8FC1-EF7B7893691E}" srcOrd="0" destOrd="0" presId="urn:microsoft.com/office/officeart/2005/8/layout/default"/>
    <dgm:cxn modelId="{BAA706EB-1E58-43BF-967C-F1CDA2757B1B}" type="presOf" srcId="{F94BB58C-A337-4101-812F-F7A639E01327}" destId="{4CC85DF3-6855-474A-880C-A39DE15958AA}" srcOrd="0" destOrd="0" presId="urn:microsoft.com/office/officeart/2005/8/layout/default"/>
    <dgm:cxn modelId="{55F6EEEB-0A5F-4ACF-A1FB-301CA6900C09}" srcId="{F94BB58C-A337-4101-812F-F7A639E01327}" destId="{3BCCFF79-A469-4EE1-9D6A-746695652546}" srcOrd="0" destOrd="0" parTransId="{ED674459-57C7-4F8C-AD77-C0851AC25934}" sibTransId="{2A1C7D56-5149-4EC5-BF36-5AF05B1FDC57}"/>
    <dgm:cxn modelId="{A5A6253A-6B90-4001-85A1-24EC8D309273}" type="presParOf" srcId="{4CC85DF3-6855-474A-880C-A39DE15958AA}" destId="{24CA255C-9ED4-465E-9969-725F53EE6835}" srcOrd="0" destOrd="0" presId="urn:microsoft.com/office/officeart/2005/8/layout/default"/>
    <dgm:cxn modelId="{10C58CF1-4A1B-4BE3-B6BB-B82D3F5D0E1B}" type="presParOf" srcId="{4CC85DF3-6855-474A-880C-A39DE15958AA}" destId="{5154A859-722B-4C40-A97D-AF10F4E90D5F}" srcOrd="1" destOrd="0" presId="urn:microsoft.com/office/officeart/2005/8/layout/default"/>
    <dgm:cxn modelId="{A0573570-040A-470F-B706-4221B88B7DC3}" type="presParOf" srcId="{4CC85DF3-6855-474A-880C-A39DE15958AA}" destId="{433EE211-E627-4A07-8FC1-EF7B7893691E}" srcOrd="2" destOrd="0" presId="urn:microsoft.com/office/officeart/2005/8/layout/default"/>
    <dgm:cxn modelId="{A488BAE2-DAE3-41E6-A33C-CDE611FAACB5}" type="presParOf" srcId="{4CC85DF3-6855-474A-880C-A39DE15958AA}" destId="{A85FB8AA-CDF7-48C2-A14A-9AC8267774C3}" srcOrd="3" destOrd="0" presId="urn:microsoft.com/office/officeart/2005/8/layout/default"/>
    <dgm:cxn modelId="{8970DE50-7766-459C-9FC8-DFC01EBE8E58}" type="presParOf" srcId="{4CC85DF3-6855-474A-880C-A39DE15958AA}" destId="{16EB4B0F-A0F4-4B3D-84C6-5243E8AF8504}" srcOrd="4" destOrd="0" presId="urn:microsoft.com/office/officeart/2005/8/layout/default"/>
    <dgm:cxn modelId="{99529E06-148C-41DA-B346-B52F2E1C0CD2}" type="presParOf" srcId="{4CC85DF3-6855-474A-880C-A39DE15958AA}" destId="{CEF6ADEE-EBC6-4963-90EE-7733BCAACB1E}" srcOrd="5" destOrd="0" presId="urn:microsoft.com/office/officeart/2005/8/layout/default"/>
    <dgm:cxn modelId="{92733563-C16B-4F0D-83D5-FB1343E5523B}" type="presParOf" srcId="{4CC85DF3-6855-474A-880C-A39DE15958AA}" destId="{7D81D65D-127D-4F63-B9EF-E6E22252FEDF}" srcOrd="6" destOrd="0" presId="urn:microsoft.com/office/officeart/2005/8/layout/default"/>
    <dgm:cxn modelId="{EC19468A-5C85-4835-B3FF-E14A2F9AFAB8}" type="presParOf" srcId="{4CC85DF3-6855-474A-880C-A39DE15958AA}" destId="{B6D5AF3A-BC53-4F87-BEB0-E1A52FA22D14}" srcOrd="7" destOrd="0" presId="urn:microsoft.com/office/officeart/2005/8/layout/default"/>
    <dgm:cxn modelId="{4E650703-7A38-40EC-9F06-91F6955AFB79}" type="presParOf" srcId="{4CC85DF3-6855-474A-880C-A39DE15958AA}" destId="{29B06458-3E59-47C2-94C6-528A4FC1EA9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A255C-9ED4-465E-9969-725F53EE6835}">
      <dsp:nvSpPr>
        <dsp:cNvPr id="0" name=""/>
        <dsp:cNvSpPr/>
      </dsp:nvSpPr>
      <dsp:spPr>
        <a:xfrm>
          <a:off x="1142025" y="3116"/>
          <a:ext cx="2193874" cy="1316324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chemeClr val="tx1"/>
              </a:solidFill>
            </a:rPr>
            <a:t>1. Robustná stratégia a plán digitálnej transformácie</a:t>
          </a:r>
        </a:p>
      </dsp:txBody>
      <dsp:txXfrm>
        <a:off x="1142025" y="3116"/>
        <a:ext cx="2193874" cy="1316324"/>
      </dsp:txXfrm>
    </dsp:sp>
    <dsp:sp modelId="{433EE211-E627-4A07-8FC1-EF7B7893691E}">
      <dsp:nvSpPr>
        <dsp:cNvPr id="0" name=""/>
        <dsp:cNvSpPr/>
      </dsp:nvSpPr>
      <dsp:spPr>
        <a:xfrm>
          <a:off x="3555287" y="3116"/>
          <a:ext cx="2193874" cy="1316324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chemeClr val="tx1"/>
              </a:solidFill>
            </a:rPr>
            <a:t>2. Jednoduchý, ale obsažný biznis </a:t>
          </a:r>
          <a:r>
            <a:rPr lang="sk-SK" sz="2000" kern="1200" dirty="0" err="1">
              <a:solidFill>
                <a:schemeClr val="tx1"/>
              </a:solidFill>
            </a:rPr>
            <a:t>case</a:t>
          </a:r>
          <a:r>
            <a:rPr lang="sk-SK" sz="2000" kern="1200" dirty="0">
              <a:solidFill>
                <a:schemeClr val="tx1"/>
              </a:solidFill>
            </a:rPr>
            <a:t> pre každú kľúčovú iniciatívu</a:t>
          </a:r>
        </a:p>
      </dsp:txBody>
      <dsp:txXfrm>
        <a:off x="3555287" y="3116"/>
        <a:ext cx="2193874" cy="1316324"/>
      </dsp:txXfrm>
    </dsp:sp>
    <dsp:sp modelId="{16EB4B0F-A0F4-4B3D-84C6-5243E8AF8504}">
      <dsp:nvSpPr>
        <dsp:cNvPr id="0" name=""/>
        <dsp:cNvSpPr/>
      </dsp:nvSpPr>
      <dsp:spPr>
        <a:xfrm>
          <a:off x="1142025" y="1538828"/>
          <a:ext cx="2193874" cy="1316324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chemeClr val="tx1"/>
              </a:solidFill>
            </a:rPr>
            <a:t>3. Účinný proces </a:t>
          </a:r>
          <a:r>
            <a:rPr lang="sk-SK" sz="2000" kern="1200" dirty="0" err="1">
              <a:solidFill>
                <a:schemeClr val="tx1"/>
              </a:solidFill>
            </a:rPr>
            <a:t>prioritizovania</a:t>
          </a:r>
          <a:r>
            <a:rPr lang="sk-SK" sz="2000" kern="1200" dirty="0">
              <a:solidFill>
                <a:schemeClr val="tx1"/>
              </a:solidFill>
            </a:rPr>
            <a:t> iniciatív</a:t>
          </a:r>
        </a:p>
      </dsp:txBody>
      <dsp:txXfrm>
        <a:off x="1142025" y="1538828"/>
        <a:ext cx="2193874" cy="1316324"/>
      </dsp:txXfrm>
    </dsp:sp>
    <dsp:sp modelId="{7D81D65D-127D-4F63-B9EF-E6E22252FEDF}">
      <dsp:nvSpPr>
        <dsp:cNvPr id="0" name=""/>
        <dsp:cNvSpPr/>
      </dsp:nvSpPr>
      <dsp:spPr>
        <a:xfrm>
          <a:off x="3555287" y="1538828"/>
          <a:ext cx="2193874" cy="131632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bg1"/>
              </a:solidFill>
            </a:rPr>
            <a:t>4. Jasná stratégia na zabezpečenie prijatia zmien ľuďmi</a:t>
          </a:r>
          <a:endParaRPr lang="sk-SK" sz="2000" kern="1200" dirty="0">
            <a:solidFill>
              <a:schemeClr val="bg1"/>
            </a:solidFill>
          </a:endParaRPr>
        </a:p>
      </dsp:txBody>
      <dsp:txXfrm>
        <a:off x="3555287" y="1538828"/>
        <a:ext cx="2193874" cy="1316324"/>
      </dsp:txXfrm>
    </dsp:sp>
    <dsp:sp modelId="{29B06458-3E59-47C2-94C6-528A4FC1EA94}">
      <dsp:nvSpPr>
        <dsp:cNvPr id="0" name=""/>
        <dsp:cNvSpPr/>
      </dsp:nvSpPr>
      <dsp:spPr>
        <a:xfrm>
          <a:off x="2348656" y="3074540"/>
          <a:ext cx="2193874" cy="1316324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chemeClr val="tx1"/>
              </a:solidFill>
            </a:rPr>
            <a:t>5. Efektívne a účinné vedenie</a:t>
          </a:r>
        </a:p>
      </dsp:txBody>
      <dsp:txXfrm>
        <a:off x="2348656" y="3074540"/>
        <a:ext cx="2193874" cy="1316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FF7B-AB01-43C1-8FC3-CBEF5105414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1A3E5-E526-48CD-895B-E37F0D21D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4008438" y="9753600"/>
            <a:ext cx="3127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64" tIns="47481" rIns="94964" bIns="47481" anchor="b"/>
          <a:lstStyle>
            <a:lvl1pPr defTabSz="9461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53D0895-A49E-436D-9896-4B7FBC0B9255}" type="slidenum">
              <a:rPr lang="de-DE" altLang="sk-SK" sz="1200"/>
              <a:pPr algn="r"/>
              <a:t>1</a:t>
            </a:fld>
            <a:endParaRPr lang="de-DE" altLang="sk-SK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55095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6C7-42D2-4E14-8B4B-B9ADA231A4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E57C-78BF-445D-BA1A-71FFBAB0B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5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6C7-42D2-4E14-8B4B-B9ADA231A4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E57C-78BF-445D-BA1A-71FFBAB0B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9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6C7-42D2-4E14-8B4B-B9ADA231A4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E57C-78BF-445D-BA1A-71FFBAB0B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0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6C7-42D2-4E14-8B4B-B9ADA231A4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E57C-78BF-445D-BA1A-71FFBAB0B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6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6C7-42D2-4E14-8B4B-B9ADA231A4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E57C-78BF-445D-BA1A-71FFBAB0B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8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6C7-42D2-4E14-8B4B-B9ADA231A4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E57C-78BF-445D-BA1A-71FFBAB0B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8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6C7-42D2-4E14-8B4B-B9ADA231A4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E57C-78BF-445D-BA1A-71FFBAB0B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5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6C7-42D2-4E14-8B4B-B9ADA231A4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E57C-78BF-445D-BA1A-71FFBAB0B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8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6C7-42D2-4E14-8B4B-B9ADA231A4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E57C-78BF-445D-BA1A-71FFBAB0B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9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6C7-42D2-4E14-8B4B-B9ADA231A4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E57C-78BF-445D-BA1A-71FFBAB0B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D6C7-42D2-4E14-8B4B-B9ADA231A4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E57C-78BF-445D-BA1A-71FFBAB0B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8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4D6C7-42D2-4E14-8B4B-B9ADA231A4F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4E57C-78BF-445D-BA1A-71FFBAB0B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9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AE6CA01B-0DEB-4E9A-9768-B728DA42C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7D8C8E-634E-4E83-9657-225A4DFE4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4155"/>
            <a:ext cx="2514948" cy="2174333"/>
            <a:chOff x="-305" y="-4155"/>
            <a:chExt cx="2514948" cy="2174333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D5D1578-BE90-4A7E-9856-BB4025E5A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8ADDDE1-EC05-4BE5-9866-89714E0B7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A118A52-E1FF-455C-B1A1-1CF50EE0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0E1677B-677B-48F1-971D-9E7F3CA51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Obrázok 5" descr="Médiá | Slovak Business Agency">
            <a:extLst>
              <a:ext uri="{FF2B5EF4-FFF2-40B4-BE49-F238E27FC236}">
                <a16:creationId xmlns:a16="http://schemas.microsoft.com/office/drawing/2014/main" id="{EBCDB81E-80F9-43F5-A23C-962872E98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017" y="4392719"/>
            <a:ext cx="3177195" cy="190631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04672" y="2170178"/>
            <a:ext cx="4650524" cy="4415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endParaRPr lang="sk-SK" sz="13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1700" b="1" dirty="0"/>
              <a:t>Workshop</a:t>
            </a:r>
            <a:endParaRPr lang="sk-SK" sz="1700" b="1" dirty="0"/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endParaRPr lang="sk-SK" sz="1700" b="1" dirty="0"/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sk-SK" sz="1700" b="1" dirty="0"/>
              <a:t>Tvorba koncepčného modelu medzigeneračného podnikania na Slovensku v čase digitálnej transformácie</a:t>
            </a:r>
            <a:br>
              <a:rPr lang="en-US" sz="2000" b="1" dirty="0"/>
            </a:br>
            <a:endParaRPr lang="en-US" sz="1300" b="1" i="1" dirty="0">
              <a:solidFill>
                <a:schemeClr val="tx2"/>
              </a:solidFill>
            </a:endParaRPr>
          </a:p>
          <a:p>
            <a:pPr indent="-228600" algn="ctr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sk-SK" sz="1700" dirty="0"/>
              <a:t>K </a:t>
            </a:r>
            <a:r>
              <a:rPr lang="en-US" sz="1700" dirty="0"/>
              <a:t>APVV </a:t>
            </a:r>
            <a:r>
              <a:rPr lang="en-US" sz="1700" dirty="0" err="1"/>
              <a:t>projektu</a:t>
            </a:r>
            <a:r>
              <a:rPr lang="en-US" sz="1700" dirty="0"/>
              <a:t>: 19-0581 – </a:t>
            </a:r>
            <a:r>
              <a:rPr lang="en-US" sz="1700" dirty="0" err="1"/>
              <a:t>Medzigeneračné</a:t>
            </a:r>
            <a:r>
              <a:rPr lang="en-US" sz="1700" dirty="0"/>
              <a:t> </a:t>
            </a:r>
            <a:r>
              <a:rPr lang="en-US" sz="1700" dirty="0" err="1"/>
              <a:t>podnikanie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Slovensku</a:t>
            </a:r>
            <a:r>
              <a:rPr lang="en-US" sz="1700" dirty="0"/>
              <a:t> v </a:t>
            </a:r>
            <a:r>
              <a:rPr lang="en-US" sz="1700" dirty="0" err="1"/>
              <a:t>dobe</a:t>
            </a:r>
            <a:r>
              <a:rPr lang="en-US" sz="1700" dirty="0"/>
              <a:t> </a:t>
            </a:r>
            <a:r>
              <a:rPr lang="en-US" sz="1700" dirty="0" err="1"/>
              <a:t>digitalizácie</a:t>
            </a:r>
            <a:r>
              <a:rPr lang="en-US" sz="1700" dirty="0"/>
              <a:t>: </a:t>
            </a:r>
            <a:r>
              <a:rPr lang="en-US" sz="1700" dirty="0" err="1"/>
              <a:t>pragmatický</a:t>
            </a:r>
            <a:r>
              <a:rPr lang="en-US" sz="1700" dirty="0"/>
              <a:t> </a:t>
            </a:r>
            <a:r>
              <a:rPr lang="en-US" sz="1700" dirty="0" err="1"/>
              <a:t>prístup</a:t>
            </a:r>
            <a:endParaRPr lang="en-US" sz="1700" i="1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300" i="1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300" i="1" dirty="0"/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1700" i="1" dirty="0"/>
              <a:t>Bratislava, </a:t>
            </a:r>
            <a:r>
              <a:rPr lang="sk-SK" sz="1700" i="1" dirty="0"/>
              <a:t>1.12. 2022</a:t>
            </a:r>
            <a:endParaRPr lang="en-US" sz="1700" i="1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300" b="1" i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2"/>
              </a:solidFill>
            </a:endParaRPr>
          </a:p>
        </p:txBody>
      </p:sp>
      <p:pic>
        <p:nvPicPr>
          <p:cNvPr id="8" name="Obrázok 7" descr="APVV | Logá na stiahnutie">
            <a:extLst>
              <a:ext uri="{FF2B5EF4-FFF2-40B4-BE49-F238E27FC236}">
                <a16:creationId xmlns:a16="http://schemas.microsoft.com/office/drawing/2014/main" id="{23149290-69E4-4388-8C5B-060A4B13A5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2010" y="2500364"/>
            <a:ext cx="3774960" cy="1566608"/>
          </a:xfrm>
          <a:prstGeom prst="rect">
            <a:avLst/>
          </a:prstGeom>
          <a:noFill/>
        </p:spPr>
      </p:pic>
      <p:pic>
        <p:nvPicPr>
          <p:cNvPr id="4100" name="Obrázok 11" descr="Obrázok, na ktorom je text&#10;&#10;Automaticky generovaný pop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017" y="872626"/>
            <a:ext cx="3774960" cy="11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1761329" y="1776250"/>
            <a:ext cx="8497927" cy="27602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74355">
              <a:defRPr/>
            </a:pPr>
            <a:endParaRPr lang="pl-PL" sz="3571" dirty="0">
              <a:solidFill>
                <a:srgbClr val="A06E5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gray">
          <a:xfrm>
            <a:off x="3009832" y="3395932"/>
            <a:ext cx="6820208" cy="41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23" tIns="38862" rIns="77723" bIns="38862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k-SK" altLang="de-DE" sz="2211" noProof="1">
              <a:solidFill>
                <a:srgbClr val="4D4D4D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CD70CD0-DC20-4022-92AE-C760D4C603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51" y="348764"/>
            <a:ext cx="2514949" cy="157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8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32CB02-D731-43CF-BED2-4A9C08A9B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441" y="321734"/>
            <a:ext cx="6895092" cy="1135737"/>
          </a:xfrm>
        </p:spPr>
        <p:txBody>
          <a:bodyPr>
            <a:normAutofit/>
          </a:bodyPr>
          <a:lstStyle/>
          <a:p>
            <a:r>
              <a:rPr lang="sk-SK" sz="2800" b="1" dirty="0"/>
              <a:t>Fáza 2: Analýza v kontexte medzigeneračného podnikania a digitalizácie</a:t>
            </a:r>
            <a:endParaRPr lang="sk-SK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4A4475-365F-4381-A542-4698D637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48F8F8B-B172-475E-9119-57F2A1C87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0349D0-97A5-4654-A515-C72EA9E0B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2AA2F8-C9FC-E0AA-1E8C-877B5D788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440" y="1782981"/>
            <a:ext cx="6895092" cy="49646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2000" b="1" dirty="0"/>
              <a:t>A) Interné prostredie</a:t>
            </a:r>
          </a:p>
          <a:p>
            <a:r>
              <a:rPr lang="sk-SK" sz="2000" dirty="0"/>
              <a:t>Ľudia</a:t>
            </a:r>
          </a:p>
          <a:p>
            <a:pPr marL="457200" lvl="1" indent="0">
              <a:buNone/>
            </a:pPr>
            <a:r>
              <a:rPr lang="sk-SK" sz="1600" dirty="0"/>
              <a:t>Analýza znalostí, spolupráce, kompetencií, emočnej inteligencie – využitie rôznych nástrojov, napr. model medzigeneračného zdieľania kompetencií, model merania  a manažovania zmeny emočnej inteligencie...</a:t>
            </a:r>
          </a:p>
          <a:p>
            <a:r>
              <a:rPr lang="sk-SK" sz="2000" dirty="0"/>
              <a:t>Manažment</a:t>
            </a:r>
          </a:p>
          <a:p>
            <a:pPr marL="457200" lvl="1" indent="0">
              <a:buNone/>
            </a:pPr>
            <a:r>
              <a:rPr lang="sk-SK" sz="1600" dirty="0"/>
              <a:t>Analýza stavu </a:t>
            </a:r>
            <a:r>
              <a:rPr lang="sk-SK" sz="1600" b="1" dirty="0"/>
              <a:t>kľúčových aspektov </a:t>
            </a:r>
            <a:r>
              <a:rPr lang="sk-SK" sz="1600" dirty="0"/>
              <a:t>medzigeneračnej spolupráce/podnikania v dobe digitalizácie v manažmente SME z hľadiska:</a:t>
            </a:r>
          </a:p>
          <a:p>
            <a:pPr lvl="1"/>
            <a:r>
              <a:rPr lang="sk-SK" sz="1600" dirty="0"/>
              <a:t>organizačnej štruktúry, organizačnej kultúry, iniciatív, biznis aktivít, stratégií... A to vo väzbe na</a:t>
            </a:r>
          </a:p>
          <a:p>
            <a:r>
              <a:rPr lang="sk-SK" sz="2000" dirty="0"/>
              <a:t>Komponenty digitálnej transformácie </a:t>
            </a:r>
          </a:p>
          <a:p>
            <a:pPr marL="457200" lvl="1" indent="0">
              <a:buNone/>
            </a:pPr>
            <a:r>
              <a:rPr lang="sk-SK" sz="1600" dirty="0"/>
              <a:t>Procesy, technológie, nástroje</a:t>
            </a:r>
          </a:p>
          <a:p>
            <a:pPr marL="0" indent="0">
              <a:buNone/>
            </a:pPr>
            <a:r>
              <a:rPr lang="sk-SK" sz="2000" b="1" dirty="0"/>
              <a:t>B) Externé prostredie</a:t>
            </a:r>
          </a:p>
          <a:p>
            <a:r>
              <a:rPr lang="sk-SK" sz="2000" dirty="0" err="1"/>
              <a:t>Dashboard</a:t>
            </a:r>
            <a:r>
              <a:rPr lang="sk-SK" sz="2000" dirty="0"/>
              <a:t>  </a:t>
            </a:r>
          </a:p>
          <a:p>
            <a:pPr marL="457200" lvl="1" indent="0">
              <a:buNone/>
            </a:pPr>
            <a:r>
              <a:rPr lang="sk-SK" sz="1600" dirty="0"/>
              <a:t>Stav a dynamika vývoja kľúčových ukazovateľov digitalizácie a medzigeneračného podnikania</a:t>
            </a:r>
            <a:endParaRPr lang="sk-SK" sz="1600" b="1" dirty="0"/>
          </a:p>
          <a:p>
            <a:r>
              <a:rPr lang="sk-SK" sz="2000" dirty="0"/>
              <a:t>Kľúčoví </a:t>
            </a:r>
            <a:r>
              <a:rPr lang="sk-SK" sz="2000" dirty="0" err="1"/>
              <a:t>stakeholderi</a:t>
            </a:r>
            <a:endParaRPr lang="sk-SK" sz="2000" dirty="0"/>
          </a:p>
          <a:p>
            <a:r>
              <a:rPr lang="sk-SK" sz="2000" dirty="0"/>
              <a:t>Politiky – </a:t>
            </a:r>
            <a:r>
              <a:rPr lang="sk-SK" sz="2000" dirty="0" err="1"/>
              <a:t>Policy</a:t>
            </a:r>
            <a:r>
              <a:rPr lang="sk-SK" sz="2000" dirty="0"/>
              <a:t> </a:t>
            </a:r>
            <a:r>
              <a:rPr lang="sk-SK" sz="2000" dirty="0" err="1"/>
              <a:t>briefs</a:t>
            </a:r>
            <a:endParaRPr lang="sk-SK" sz="2000" dirty="0"/>
          </a:p>
          <a:p>
            <a:r>
              <a:rPr lang="sk-SK" sz="2000" dirty="0"/>
              <a:t>Najlepšie praktiky doma a vo svete</a:t>
            </a:r>
          </a:p>
          <a:p>
            <a:r>
              <a:rPr lang="sk-SK" sz="2000" dirty="0"/>
              <a:t>Podpora na úrovni krajiny, Európy</a:t>
            </a:r>
          </a:p>
          <a:p>
            <a:pPr marL="0" indent="0">
              <a:buNone/>
            </a:pPr>
            <a:endParaRPr lang="en-US" sz="20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ok 3">
            <a:extLst>
              <a:ext uri="{FF2B5EF4-FFF2-40B4-BE49-F238E27FC236}">
                <a16:creationId xmlns:a16="http://schemas.microsoft.com/office/drawing/2014/main" id="{2F64B7D4-261F-42BA-B589-006A47FF2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7" y="680345"/>
            <a:ext cx="3185126" cy="572405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C056C5F-7E8F-422C-9FCF-0CDC8249A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680344"/>
            <a:ext cx="3185126" cy="57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98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26F9E8-CE6A-4B24-AFC2-D54A3AA81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441" y="321734"/>
            <a:ext cx="6895092" cy="1135737"/>
          </a:xfrm>
        </p:spPr>
        <p:txBody>
          <a:bodyPr>
            <a:normAutofit/>
          </a:bodyPr>
          <a:lstStyle/>
          <a:p>
            <a:r>
              <a:rPr lang="sk-SK" sz="2800" b="1" dirty="0"/>
              <a:t>Fáza 3: Návrh v kontexte medzigeneračného podnikania a digitalizácie</a:t>
            </a:r>
            <a:endParaRPr lang="sk-SK" sz="2800" dirty="0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4B2CC229-C027-4C75-AD39-CA80E5D32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1" y="713127"/>
            <a:ext cx="3028198" cy="543174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34A4475-365F-4381-A542-4698D637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148F8F8B-B172-475E-9119-57F2A1C87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0349D0-97A5-4654-A515-C72EA9E0B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8D7DA6FB-8690-1C65-1E4F-2601C894C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440" y="1782981"/>
            <a:ext cx="6895092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700" b="1" dirty="0"/>
              <a:t>Zámer 3. fázy:</a:t>
            </a:r>
          </a:p>
          <a:p>
            <a:pPr marL="0" indent="0">
              <a:buNone/>
            </a:pPr>
            <a:r>
              <a:rPr lang="sk-SK" sz="1700" dirty="0"/>
              <a:t>Zabezpečiť, aby vedúci pracovníci, manažéri, zamestnanci pochopili "prečo", "čo" a "ako", je veľmi dôležité vypracovať komplexnú stratégiu a plán riadenia zmien v prospech medzigeneračnej spolupráce a podnikania, ktorý by mal obsahovať:</a:t>
            </a:r>
          </a:p>
          <a:p>
            <a:r>
              <a:rPr lang="sk-SK" sz="1700" dirty="0"/>
              <a:t>strategické ciele a KPI v oblasti medzigeneračnej spolupráce/podnikania</a:t>
            </a:r>
          </a:p>
          <a:p>
            <a:r>
              <a:rPr lang="sk-SK" sz="1700" dirty="0"/>
              <a:t>stratégie pre vybrané kľúčové oblasti</a:t>
            </a:r>
          </a:p>
          <a:p>
            <a:r>
              <a:rPr lang="sk-SK" sz="1700" dirty="0"/>
              <a:t>akčné plány pre vybrané kľúčové oblasti </a:t>
            </a:r>
          </a:p>
          <a:p>
            <a:pPr marL="0" indent="0">
              <a:buNone/>
            </a:pPr>
            <a:endParaRPr lang="sk-SK" sz="1700" dirty="0">
              <a:solidFill>
                <a:srgbClr val="002776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ok 3">
            <a:extLst>
              <a:ext uri="{FF2B5EF4-FFF2-40B4-BE49-F238E27FC236}">
                <a16:creationId xmlns:a16="http://schemas.microsoft.com/office/drawing/2014/main" id="{38FDBF6A-6540-43F3-B056-78CFA2E03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89" y="686724"/>
            <a:ext cx="3131750" cy="5628129"/>
          </a:xfrm>
          <a:prstGeom prst="rect">
            <a:avLst/>
          </a:prstGeom>
        </p:spPr>
      </p:pic>
      <p:pic>
        <p:nvPicPr>
          <p:cNvPr id="14" name="Obrázok 11" descr="Obrázok, na ktorom je text&#10;&#10;Automaticky generovaný popis">
            <a:extLst>
              <a:ext uri="{FF2B5EF4-FFF2-40B4-BE49-F238E27FC236}">
                <a16:creationId xmlns:a16="http://schemas.microsoft.com/office/drawing/2014/main" id="{188846A6-FD81-41D2-AC8A-E7E68B4FD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54" y="6168738"/>
            <a:ext cx="1686122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ok 14" descr="Médiá | Slovak Business Agency">
            <a:extLst>
              <a:ext uri="{FF2B5EF4-FFF2-40B4-BE49-F238E27FC236}">
                <a16:creationId xmlns:a16="http://schemas.microsoft.com/office/drawing/2014/main" id="{248DC48F-6D8A-48FD-80EC-FD5CF14C0B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95" y="6173133"/>
            <a:ext cx="90021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ok 15" descr="APVV | Logá na stiahnutie">
            <a:extLst>
              <a:ext uri="{FF2B5EF4-FFF2-40B4-BE49-F238E27FC236}">
                <a16:creationId xmlns:a16="http://schemas.microsoft.com/office/drawing/2014/main" id="{5F0A8E82-CA7E-4C9D-843D-17EEE47593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30" y="6172938"/>
            <a:ext cx="1304894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43735632-2D06-4F32-906D-1766B376C6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0" y="6177233"/>
            <a:ext cx="8634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6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0277F9-ADA7-4AB3-ABAD-E17D4F4A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441" y="321734"/>
            <a:ext cx="6895092" cy="1135737"/>
          </a:xfrm>
        </p:spPr>
        <p:txBody>
          <a:bodyPr>
            <a:normAutofit/>
          </a:bodyPr>
          <a:lstStyle/>
          <a:p>
            <a:r>
              <a:rPr lang="sk-SK" sz="2800" b="1" dirty="0"/>
              <a:t>Fáza 4: Implementácia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5BCD937-E5DE-4E5A-BFD6-754800885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1" y="713127"/>
            <a:ext cx="3028198" cy="543174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34A4475-365F-4381-A542-4698D637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148F8F8B-B172-475E-9119-57F2A1C87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0349D0-97A5-4654-A515-C72EA9E0B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F3E610-A89B-0CD8-DCFF-DEC28D9D3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440" y="1782981"/>
            <a:ext cx="6895092" cy="4393982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sk-SK" sz="1700" b="1" dirty="0"/>
              <a:t>Zámer 4. fázy: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sk-SK" sz="1700" dirty="0"/>
              <a:t>Stanovenie základných pravidiel implementácie vybraných stratégií z oblasti vzdelávania, </a:t>
            </a:r>
            <a:r>
              <a:rPr lang="sk-SK" sz="1700" dirty="0" err="1"/>
              <a:t>networkingu</a:t>
            </a:r>
            <a:r>
              <a:rPr lang="sk-SK" sz="1700" dirty="0"/>
              <a:t> a podpory a ich rozpracovanie vo forme koncepcie, použiteľných nástrojov, ako aj manuálov, ktorých obsahom by malo byť aj: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sk-SK" sz="1700" dirty="0"/>
              <a:t>a/ stav plnenia strategických cieľov a </a:t>
            </a:r>
            <a:r>
              <a:rPr lang="sk-SK" sz="1700" dirty="0" err="1"/>
              <a:t>KPIs</a:t>
            </a:r>
            <a:r>
              <a:rPr lang="sk-SK" sz="1700" dirty="0"/>
              <a:t>,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sk-SK" sz="1700" dirty="0"/>
              <a:t>b/ stav plnenia každej z plánovaných iniciatív,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sk-SK" sz="1700" dirty="0"/>
              <a:t>c/ komunikačná stratégia, plán a ich plnenie</a:t>
            </a: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sk-SK" sz="1700" dirty="0"/>
              <a:t>d/ zhromažďovanie skúseností s implementáciou jednotlivých iniciatív</a:t>
            </a:r>
          </a:p>
          <a:p>
            <a:pPr marL="0" indent="0">
              <a:buNone/>
            </a:pPr>
            <a:r>
              <a:rPr lang="sk-SK" sz="1700" dirty="0"/>
              <a:t>e/ posúdenie oblastí  vplyvu</a:t>
            </a:r>
          </a:p>
          <a:p>
            <a:pPr marL="0" indent="0">
              <a:buNone/>
            </a:pPr>
            <a:r>
              <a:rPr lang="sk-SK" sz="1700" dirty="0"/>
              <a:t>f/ plán riadenia odporu k zmenám vyplývajúcim z  implementácie atď.</a:t>
            </a:r>
          </a:p>
          <a:p>
            <a:endParaRPr lang="en-US" sz="17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ok 3">
            <a:extLst>
              <a:ext uri="{FF2B5EF4-FFF2-40B4-BE49-F238E27FC236}">
                <a16:creationId xmlns:a16="http://schemas.microsoft.com/office/drawing/2014/main" id="{18D5CB86-8501-4BAB-9517-7DD459973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1" y="680954"/>
            <a:ext cx="3058571" cy="5496618"/>
          </a:xfrm>
          <a:prstGeom prst="rect">
            <a:avLst/>
          </a:prstGeom>
        </p:spPr>
      </p:pic>
      <p:pic>
        <p:nvPicPr>
          <p:cNvPr id="14" name="Obrázok 11" descr="Obrázok, na ktorom je text&#10;&#10;Automaticky generovaný popis">
            <a:extLst>
              <a:ext uri="{FF2B5EF4-FFF2-40B4-BE49-F238E27FC236}">
                <a16:creationId xmlns:a16="http://schemas.microsoft.com/office/drawing/2014/main" id="{6B192BC0-1106-4659-8B04-33138371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54" y="6168738"/>
            <a:ext cx="1686122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ok 14" descr="Médiá | Slovak Business Agency">
            <a:extLst>
              <a:ext uri="{FF2B5EF4-FFF2-40B4-BE49-F238E27FC236}">
                <a16:creationId xmlns:a16="http://schemas.microsoft.com/office/drawing/2014/main" id="{B1CFF10D-8C70-4AB0-ACAB-90CAA18758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95" y="6173133"/>
            <a:ext cx="90021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ok 15" descr="APVV | Logá na stiahnutie">
            <a:extLst>
              <a:ext uri="{FF2B5EF4-FFF2-40B4-BE49-F238E27FC236}">
                <a16:creationId xmlns:a16="http://schemas.microsoft.com/office/drawing/2014/main" id="{DCF15DAE-4BFD-4FA2-A5D2-430BC2031D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30" y="6172938"/>
            <a:ext cx="1304894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593EEB8D-F3AB-47E1-8882-A60DE7F830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0" y="6177233"/>
            <a:ext cx="8634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7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4642" y="2353641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Ďakujem</a:t>
            </a:r>
            <a:r>
              <a:rPr lang="sk-SK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 za </a:t>
            </a:r>
            <a:r>
              <a:rPr lang="en-US" sz="28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pozornosť</a:t>
            </a:r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sk-SK" sz="28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pripomienky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Tím FM UK a SBA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Obrázok 11" descr="Obrázok, na ktorom je text&#10;&#10;Automaticky generovaný popis">
            <a:extLst>
              <a:ext uri="{FF2B5EF4-FFF2-40B4-BE49-F238E27FC236}">
                <a16:creationId xmlns:a16="http://schemas.microsoft.com/office/drawing/2014/main" id="{924FED42-EEBF-4299-B35F-007B73D97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703" y="4385804"/>
            <a:ext cx="1686122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ázok 18" descr="Médiá | Slovak Business Agency">
            <a:extLst>
              <a:ext uri="{FF2B5EF4-FFF2-40B4-BE49-F238E27FC236}">
                <a16:creationId xmlns:a16="http://schemas.microsoft.com/office/drawing/2014/main" id="{D95B7B03-1C0E-4186-A198-E1A6D5963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25" y="4382169"/>
            <a:ext cx="90021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ok 20" descr="APVV | Logá na stiahnutie">
            <a:extLst>
              <a:ext uri="{FF2B5EF4-FFF2-40B4-BE49-F238E27FC236}">
                <a16:creationId xmlns:a16="http://schemas.microsoft.com/office/drawing/2014/main" id="{445A4B93-AE85-4222-93F3-A54CC6908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63" y="4380995"/>
            <a:ext cx="1304894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4451451F-471A-4945-B05E-C3012997C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87" y="559844"/>
            <a:ext cx="2386025" cy="14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2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sk-SK" sz="3600" dirty="0"/>
              <a:t>Riešiteľský tím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sk-SK" sz="1800" dirty="0"/>
              <a:t>Zodpovedný riešiteľ </a:t>
            </a:r>
          </a:p>
          <a:p>
            <a:r>
              <a:rPr lang="sk-SK" sz="1800" dirty="0"/>
              <a:t>prof. Ing. Anna </a:t>
            </a:r>
            <a:r>
              <a:rPr lang="sk-SK" sz="1800" dirty="0" err="1"/>
              <a:t>Pilková</a:t>
            </a:r>
            <a:r>
              <a:rPr lang="sk-SK" sz="1800" dirty="0"/>
              <a:t>, PhD, MBA – FM UK</a:t>
            </a:r>
          </a:p>
          <a:p>
            <a:pPr marL="0" indent="0">
              <a:buNone/>
            </a:pPr>
            <a:r>
              <a:rPr lang="sk-SK" sz="1800" dirty="0"/>
              <a:t>Riešitelia</a:t>
            </a:r>
            <a:endParaRPr lang="en-US" sz="1800" dirty="0"/>
          </a:p>
          <a:p>
            <a:r>
              <a:rPr lang="sk-SK" sz="1800" dirty="0"/>
              <a:t>doc. PhDr. </a:t>
            </a:r>
            <a:r>
              <a:rPr lang="sk-SK" sz="1800" dirty="0" err="1"/>
              <a:t>Marian</a:t>
            </a:r>
            <a:r>
              <a:rPr lang="sk-SK" sz="1800" dirty="0"/>
              <a:t> </a:t>
            </a:r>
            <a:r>
              <a:rPr lang="sk-SK" sz="1800" dirty="0" err="1"/>
              <a:t>Holienka</a:t>
            </a:r>
            <a:r>
              <a:rPr lang="sk-SK" sz="1800" dirty="0"/>
              <a:t>, PhD. – </a:t>
            </a:r>
            <a:r>
              <a:rPr lang="sk-SK" sz="1800" dirty="0" err="1"/>
              <a:t>FM</a:t>
            </a:r>
            <a:r>
              <a:rPr lang="sk-SK" sz="1800" dirty="0"/>
              <a:t> UK</a:t>
            </a:r>
            <a:endParaRPr lang="en-US" sz="1800" dirty="0"/>
          </a:p>
          <a:p>
            <a:r>
              <a:rPr lang="sk-SK" sz="1800" dirty="0"/>
              <a:t>doc. Mgr. Michal Greguš, PhD. – </a:t>
            </a:r>
            <a:r>
              <a:rPr lang="sk-SK" sz="1800" dirty="0" err="1"/>
              <a:t>FM</a:t>
            </a:r>
            <a:r>
              <a:rPr lang="sk-SK" sz="1800" dirty="0"/>
              <a:t> UK</a:t>
            </a:r>
            <a:endParaRPr lang="en-US" sz="1800" dirty="0"/>
          </a:p>
          <a:p>
            <a:r>
              <a:rPr lang="sk-SK" sz="1800" dirty="0"/>
              <a:t>Mgr. Juraj Mikuš, PhD. – FM UK</a:t>
            </a:r>
            <a:endParaRPr lang="en-US" sz="1800" dirty="0"/>
          </a:p>
          <a:p>
            <a:r>
              <a:rPr lang="sk-SK" sz="1800" dirty="0"/>
              <a:t>RNDr. Zuzana Kovačičová, PhD. – FM UK</a:t>
            </a:r>
          </a:p>
          <a:p>
            <a:r>
              <a:rPr lang="sk-SK" sz="1800" dirty="0"/>
              <a:t>Mgr. Ján Rehák, PhD. – FM UK</a:t>
            </a:r>
            <a:endParaRPr lang="en-US" sz="1800" dirty="0"/>
          </a:p>
          <a:p>
            <a:r>
              <a:rPr lang="sk-SK" sz="1800" dirty="0"/>
              <a:t>Mgr. Diana Suchánková – FM UK</a:t>
            </a:r>
            <a:endParaRPr lang="en-US" sz="1800" dirty="0"/>
          </a:p>
          <a:p>
            <a:r>
              <a:rPr lang="sk-SK" sz="1800" dirty="0"/>
              <a:t>Ing. Marián </a:t>
            </a:r>
            <a:r>
              <a:rPr lang="sk-SK" sz="1800" dirty="0" err="1"/>
              <a:t>Letovanec</a:t>
            </a:r>
            <a:r>
              <a:rPr lang="sk-SK" sz="1800" dirty="0"/>
              <a:t> – SBA</a:t>
            </a:r>
            <a:endParaRPr lang="en-US" sz="1800" dirty="0"/>
          </a:p>
          <a:p>
            <a:r>
              <a:rPr lang="sk-SK" sz="1800" dirty="0"/>
              <a:t>Mgr. Katarína </a:t>
            </a:r>
            <a:r>
              <a:rPr lang="sk-SK" sz="1800" dirty="0" err="1"/>
              <a:t>Gavalcová</a:t>
            </a:r>
            <a:r>
              <a:rPr lang="sk-SK" sz="1800" dirty="0"/>
              <a:t> – SBA</a:t>
            </a:r>
            <a:endParaRPr lang="en-US" sz="1800" dirty="0"/>
          </a:p>
          <a:p>
            <a:r>
              <a:rPr lang="sk-SK" sz="1800" dirty="0"/>
              <a:t>Ing. Hana Palušková, PhD. – SBA</a:t>
            </a:r>
            <a:endParaRPr lang="en-US" sz="1800" dirty="0"/>
          </a:p>
          <a:p>
            <a:r>
              <a:rPr lang="sk-SK" sz="1800" dirty="0"/>
              <a:t>Ing. Dominika Aftanasová  – SBA</a:t>
            </a:r>
            <a:endParaRPr lang="en-US" sz="1800" dirty="0"/>
          </a:p>
          <a:p>
            <a:pPr marL="0" indent="0">
              <a:buNone/>
            </a:pPr>
            <a:r>
              <a:rPr lang="sk-SK" sz="1800" dirty="0"/>
              <a:t>Ďalší spolupracovníci</a:t>
            </a:r>
          </a:p>
          <a:p>
            <a:r>
              <a:rPr lang="sk-SK" sz="1800" dirty="0"/>
              <a:t>Doc. Yuliia </a:t>
            </a:r>
            <a:r>
              <a:rPr lang="sk-SK" sz="1800" dirty="0" err="1"/>
              <a:t>Fedorova.PhD</a:t>
            </a:r>
            <a:r>
              <a:rPr lang="sk-SK" sz="1800" dirty="0"/>
              <a:t>. – FM UK</a:t>
            </a:r>
          </a:p>
          <a:p>
            <a:r>
              <a:rPr lang="sk-SK" sz="1800" dirty="0"/>
              <a:t>PhDr. Karol Bližnák – FM UK</a:t>
            </a:r>
          </a:p>
          <a:p>
            <a:r>
              <a:rPr lang="sk-SK" sz="1800" dirty="0"/>
              <a:t>Bc. Zuzana Kováčová – FM UK</a:t>
            </a:r>
            <a:endParaRPr lang="en-US" sz="1800" dirty="0"/>
          </a:p>
        </p:txBody>
      </p:sp>
      <p:pic>
        <p:nvPicPr>
          <p:cNvPr id="16" name="Obrázok 11" descr="Obrázok, na ktorom je text&#10;&#10;Automaticky generovaný popis">
            <a:extLst>
              <a:ext uri="{FF2B5EF4-FFF2-40B4-BE49-F238E27FC236}">
                <a16:creationId xmlns:a16="http://schemas.microsoft.com/office/drawing/2014/main" id="{D3D5EE72-7F7B-4F53-8588-FCB0CA070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54" y="6168738"/>
            <a:ext cx="1686122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ok 17" descr="Médiá | Slovak Business Agency">
            <a:extLst>
              <a:ext uri="{FF2B5EF4-FFF2-40B4-BE49-F238E27FC236}">
                <a16:creationId xmlns:a16="http://schemas.microsoft.com/office/drawing/2014/main" id="{E90AF205-BB30-44C2-96BD-B51F59E4EC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95" y="6173133"/>
            <a:ext cx="90021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ok 23" descr="APVV | Logá na stiahnutie">
            <a:extLst>
              <a:ext uri="{FF2B5EF4-FFF2-40B4-BE49-F238E27FC236}">
                <a16:creationId xmlns:a16="http://schemas.microsoft.com/office/drawing/2014/main" id="{7BD3BA42-6BCB-4BFF-9241-8C02CB3D3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30" y="6172938"/>
            <a:ext cx="1304894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7BB814AA-F10F-4B24-9DA6-E1F2B42791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0" y="6177233"/>
            <a:ext cx="8634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4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sk-SK" sz="3600" dirty="0"/>
              <a:t>Obsah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20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826" y="853440"/>
            <a:ext cx="9077708" cy="5361091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sz="1700" dirty="0"/>
              <a:t>1.	</a:t>
            </a:r>
            <a:r>
              <a:rPr lang="en-US" sz="1700" dirty="0" err="1"/>
              <a:t>Charakteristika</a:t>
            </a:r>
            <a:r>
              <a:rPr lang="en-US" sz="1700" dirty="0"/>
              <a:t> a </a:t>
            </a:r>
            <a:r>
              <a:rPr lang="en-US" sz="1700" dirty="0" err="1"/>
              <a:t>ciele</a:t>
            </a:r>
            <a:r>
              <a:rPr lang="en-US" sz="1700" dirty="0"/>
              <a:t> </a:t>
            </a:r>
            <a:r>
              <a:rPr lang="en-US" sz="1700" dirty="0" err="1"/>
              <a:t>projektu</a:t>
            </a:r>
            <a:r>
              <a:rPr lang="en-US" sz="1700" dirty="0"/>
              <a:t> APVV 19-0581 - </a:t>
            </a:r>
            <a:r>
              <a:rPr lang="en-US" sz="1700" dirty="0" err="1"/>
              <a:t>Medzigeneračné</a:t>
            </a:r>
            <a:r>
              <a:rPr lang="en-US" sz="1700" dirty="0"/>
              <a:t> </a:t>
            </a:r>
            <a:r>
              <a:rPr lang="en-US" sz="1700" dirty="0" err="1"/>
              <a:t>podnikanie</a:t>
            </a:r>
            <a:r>
              <a:rPr lang="en-US" sz="1700" dirty="0"/>
              <a:t> v </a:t>
            </a:r>
            <a:r>
              <a:rPr lang="en-US" sz="1700" dirty="0" err="1"/>
              <a:t>dobe</a:t>
            </a:r>
            <a:r>
              <a:rPr lang="en-US" sz="1700" dirty="0"/>
              <a:t> </a:t>
            </a:r>
            <a:r>
              <a:rPr lang="sk-SK" sz="1700" dirty="0"/>
              <a:t>	</a:t>
            </a:r>
            <a:r>
              <a:rPr lang="en-US" sz="1700" dirty="0" err="1"/>
              <a:t>digitalizácie</a:t>
            </a:r>
            <a:r>
              <a:rPr lang="en-US" sz="1700" dirty="0"/>
              <a:t>: </a:t>
            </a:r>
            <a:r>
              <a:rPr lang="en-US" sz="1700" dirty="0" err="1"/>
              <a:t>pragmatický</a:t>
            </a:r>
            <a:r>
              <a:rPr lang="en-US" sz="1700" dirty="0"/>
              <a:t> </a:t>
            </a:r>
            <a:r>
              <a:rPr lang="en-US" sz="1700" dirty="0" err="1"/>
              <a:t>prístup</a:t>
            </a:r>
            <a:endParaRPr lang="en-US" sz="1700" dirty="0"/>
          </a:p>
          <a:p>
            <a:pPr marL="457200" lvl="1" indent="0" algn="just">
              <a:buNone/>
            </a:pPr>
            <a:r>
              <a:rPr lang="en-US" sz="1700" dirty="0"/>
              <a:t>2.	</a:t>
            </a:r>
            <a:r>
              <a:rPr lang="en-US" sz="1700" dirty="0" err="1"/>
              <a:t>Etapy</a:t>
            </a:r>
            <a:r>
              <a:rPr lang="en-US" sz="1700" dirty="0"/>
              <a:t> </a:t>
            </a:r>
            <a:r>
              <a:rPr lang="en-US" sz="1700" dirty="0" err="1"/>
              <a:t>riešenia</a:t>
            </a:r>
            <a:r>
              <a:rPr lang="en-US" sz="1700" dirty="0"/>
              <a:t> </a:t>
            </a:r>
            <a:r>
              <a:rPr lang="en-US" sz="1700" dirty="0" err="1"/>
              <a:t>projektu</a:t>
            </a:r>
            <a:endParaRPr lang="en-US" sz="1700" dirty="0"/>
          </a:p>
          <a:p>
            <a:pPr marL="457200" lvl="1" indent="0" algn="just">
              <a:buNone/>
            </a:pPr>
            <a:r>
              <a:rPr lang="en-US" sz="1700" dirty="0"/>
              <a:t>3.	4. </a:t>
            </a:r>
            <a:r>
              <a:rPr lang="en-US" sz="1700" dirty="0" err="1"/>
              <a:t>etapa</a:t>
            </a:r>
            <a:r>
              <a:rPr lang="en-US" sz="1700" dirty="0"/>
              <a:t> </a:t>
            </a:r>
            <a:r>
              <a:rPr lang="en-US" sz="1700" dirty="0" err="1"/>
              <a:t>riešenia</a:t>
            </a:r>
            <a:r>
              <a:rPr lang="sk-SK" sz="1700" dirty="0"/>
              <a:t> -</a:t>
            </a:r>
            <a:r>
              <a:rPr lang="en-US" sz="1700" dirty="0"/>
              <a:t> </a:t>
            </a:r>
            <a:r>
              <a:rPr lang="en-US" sz="1700" b="1" i="1" dirty="0" err="1"/>
              <a:t>Spracovanie</a:t>
            </a:r>
            <a:r>
              <a:rPr lang="en-US" sz="1700" b="1" i="1" dirty="0"/>
              <a:t> </a:t>
            </a:r>
            <a:r>
              <a:rPr lang="en-US" sz="1700" b="1" i="1" dirty="0" err="1"/>
              <a:t>štruktúry</a:t>
            </a:r>
            <a:r>
              <a:rPr lang="en-US" sz="1700" b="1" i="1" dirty="0"/>
              <a:t> </a:t>
            </a:r>
            <a:r>
              <a:rPr lang="en-US" sz="1700" b="1" i="1" dirty="0" err="1"/>
              <a:t>rámcového</a:t>
            </a:r>
            <a:r>
              <a:rPr lang="en-US" sz="1700" b="1" i="1" dirty="0"/>
              <a:t> </a:t>
            </a:r>
            <a:r>
              <a:rPr lang="en-US" sz="1700" b="1" i="1" dirty="0" err="1"/>
              <a:t>návrhu</a:t>
            </a:r>
            <a:r>
              <a:rPr lang="en-US" sz="1700" b="1" i="1" dirty="0"/>
              <a:t> </a:t>
            </a:r>
            <a:r>
              <a:rPr lang="en-US" sz="1700" b="1" i="1" dirty="0" err="1"/>
              <a:t>koncepčného</a:t>
            </a:r>
            <a:r>
              <a:rPr lang="en-US" sz="1700" b="1" i="1" dirty="0"/>
              <a:t> </a:t>
            </a:r>
            <a:r>
              <a:rPr lang="en-US" sz="1700" b="1" i="1" dirty="0" err="1"/>
              <a:t>modelu</a:t>
            </a:r>
            <a:r>
              <a:rPr lang="en-US" sz="1700" b="1" i="1" dirty="0"/>
              <a:t> </a:t>
            </a:r>
            <a:r>
              <a:rPr lang="sk-SK" sz="1700" b="1" i="1" dirty="0"/>
              <a:t>	</a:t>
            </a:r>
            <a:r>
              <a:rPr lang="en-US" sz="1700" b="1" i="1" dirty="0" err="1"/>
              <a:t>medzigeneračného</a:t>
            </a:r>
            <a:r>
              <a:rPr lang="en-US" sz="1700" b="1" i="1" dirty="0"/>
              <a:t> </a:t>
            </a:r>
            <a:r>
              <a:rPr lang="en-US" sz="1700" b="1" i="1" dirty="0" err="1"/>
              <a:t>podnikania</a:t>
            </a:r>
            <a:r>
              <a:rPr lang="en-US" sz="1700" b="1" i="1" dirty="0"/>
              <a:t> v </a:t>
            </a:r>
            <a:r>
              <a:rPr lang="en-US" sz="1700" b="1" i="1" dirty="0" err="1"/>
              <a:t>dobe</a:t>
            </a:r>
            <a:r>
              <a:rPr lang="en-US" sz="1700" b="1" i="1" dirty="0"/>
              <a:t> </a:t>
            </a:r>
            <a:r>
              <a:rPr lang="en-US" sz="1700" b="1" i="1" dirty="0" err="1"/>
              <a:t>digitálnej</a:t>
            </a:r>
            <a:r>
              <a:rPr lang="en-US" sz="1700" b="1" i="1" dirty="0"/>
              <a:t> </a:t>
            </a:r>
            <a:r>
              <a:rPr lang="en-US" sz="1700" b="1" i="1" dirty="0" err="1"/>
              <a:t>transformácie</a:t>
            </a:r>
            <a:r>
              <a:rPr lang="en-US" sz="1700" i="1" dirty="0"/>
              <a:t> </a:t>
            </a:r>
            <a:r>
              <a:rPr lang="en-US" sz="1700" dirty="0"/>
              <a:t>a </a:t>
            </a:r>
            <a:r>
              <a:rPr lang="en-US" sz="1700" dirty="0" err="1"/>
              <a:t>jeho</a:t>
            </a:r>
            <a:r>
              <a:rPr lang="en-US" sz="1700" dirty="0"/>
              <a:t> </a:t>
            </a:r>
            <a:r>
              <a:rPr lang="en-US" sz="1700" dirty="0" err="1"/>
              <a:t>dvoch</a:t>
            </a:r>
            <a:r>
              <a:rPr lang="en-US" sz="1700" dirty="0"/>
              <a:t> </a:t>
            </a:r>
            <a:r>
              <a:rPr lang="en-US" sz="1700" dirty="0" err="1"/>
              <a:t>kľúčových</a:t>
            </a:r>
            <a:r>
              <a:rPr lang="en-US" sz="1700" dirty="0"/>
              <a:t> </a:t>
            </a:r>
            <a:r>
              <a:rPr lang="sk-SK" sz="1700" dirty="0"/>
              <a:t>	</a:t>
            </a:r>
            <a:r>
              <a:rPr lang="en-US" sz="1700" dirty="0" err="1"/>
              <a:t>modulov</a:t>
            </a:r>
            <a:r>
              <a:rPr lang="en-US" sz="1700" dirty="0"/>
              <a:t> </a:t>
            </a:r>
            <a:r>
              <a:rPr lang="en-US" sz="1700" dirty="0" err="1"/>
              <a:t>zameraných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začínajúcich</a:t>
            </a:r>
            <a:r>
              <a:rPr lang="en-US" sz="1700" dirty="0"/>
              <a:t> a </a:t>
            </a:r>
            <a:r>
              <a:rPr lang="en-US" sz="1700" dirty="0" err="1"/>
              <a:t>etablovaných</a:t>
            </a:r>
            <a:r>
              <a:rPr lang="en-US" sz="1700" dirty="0"/>
              <a:t> </a:t>
            </a:r>
            <a:r>
              <a:rPr lang="en-US" sz="1700" dirty="0" err="1"/>
              <a:t>podnikateľov</a:t>
            </a:r>
            <a:endParaRPr lang="en-US" sz="1700" dirty="0"/>
          </a:p>
          <a:p>
            <a:pPr marL="457200" lvl="1" indent="0" algn="just">
              <a:buNone/>
            </a:pPr>
            <a:r>
              <a:rPr lang="sk-SK" sz="1700" dirty="0"/>
              <a:t>	</a:t>
            </a:r>
            <a:r>
              <a:rPr lang="en-US" sz="1700" dirty="0"/>
              <a:t>3.1.	</a:t>
            </a:r>
            <a:r>
              <a:rPr lang="en-US" sz="1700" dirty="0" err="1"/>
              <a:t>Prezentácia</a:t>
            </a:r>
            <a:r>
              <a:rPr lang="en-US" sz="1700" dirty="0"/>
              <a:t> </a:t>
            </a:r>
            <a:r>
              <a:rPr lang="en-US" sz="1700" b="1" i="1" dirty="0" err="1"/>
              <a:t>prvého</a:t>
            </a:r>
            <a:r>
              <a:rPr lang="en-US" sz="1700" b="1" i="1" dirty="0"/>
              <a:t> </a:t>
            </a:r>
            <a:r>
              <a:rPr lang="en-US" sz="1700" b="1" i="1" dirty="0" err="1"/>
              <a:t>rámcového</a:t>
            </a:r>
            <a:r>
              <a:rPr lang="en-US" sz="1700" b="1" i="1" dirty="0"/>
              <a:t> </a:t>
            </a:r>
            <a:r>
              <a:rPr lang="en-US" sz="1700" b="1" i="1" dirty="0" err="1"/>
              <a:t>návrhu</a:t>
            </a:r>
            <a:r>
              <a:rPr lang="en-US" sz="1700" b="1" i="1" dirty="0"/>
              <a:t> </a:t>
            </a:r>
            <a:r>
              <a:rPr lang="en-US" sz="1700" b="1" i="1" dirty="0" err="1"/>
              <a:t>koncepčného</a:t>
            </a:r>
            <a:r>
              <a:rPr lang="en-US" sz="1700" b="1" i="1" dirty="0"/>
              <a:t> </a:t>
            </a:r>
            <a:r>
              <a:rPr lang="en-US" sz="1700" b="1" i="1" dirty="0" err="1"/>
              <a:t>modelu</a:t>
            </a:r>
            <a:r>
              <a:rPr lang="en-US" sz="1700" b="1" i="1" dirty="0"/>
              <a:t> </a:t>
            </a:r>
            <a:r>
              <a:rPr lang="sk-SK" sz="1700" b="1" dirty="0"/>
              <a:t>				</a:t>
            </a:r>
            <a:r>
              <a:rPr lang="en-US" sz="1700" dirty="0" err="1"/>
              <a:t>medzigeneračného</a:t>
            </a:r>
            <a:r>
              <a:rPr lang="en-US" sz="1700" dirty="0"/>
              <a:t> </a:t>
            </a:r>
            <a:r>
              <a:rPr lang="en-US" sz="1700" dirty="0" err="1"/>
              <a:t>podnikania</a:t>
            </a:r>
            <a:r>
              <a:rPr lang="en-US" sz="1700" dirty="0"/>
              <a:t> v </a:t>
            </a:r>
            <a:r>
              <a:rPr lang="en-US" sz="1700" dirty="0" err="1"/>
              <a:t>dobe</a:t>
            </a:r>
            <a:r>
              <a:rPr lang="en-US" sz="1700" dirty="0"/>
              <a:t> </a:t>
            </a:r>
            <a:r>
              <a:rPr lang="en-US" sz="1700" dirty="0" err="1"/>
              <a:t>digitálnej</a:t>
            </a:r>
            <a:r>
              <a:rPr lang="en-US" sz="1700" dirty="0"/>
              <a:t> </a:t>
            </a:r>
            <a:r>
              <a:rPr lang="en-US" sz="1700" dirty="0" err="1"/>
              <a:t>transformácie</a:t>
            </a:r>
            <a:endParaRPr lang="en-US" sz="1700" dirty="0"/>
          </a:p>
          <a:p>
            <a:pPr marL="457200" lvl="1" indent="0" algn="just">
              <a:buNone/>
            </a:pPr>
            <a:r>
              <a:rPr lang="sk-SK" sz="1700" dirty="0"/>
              <a:t>	</a:t>
            </a:r>
            <a:r>
              <a:rPr lang="en-US" sz="1700" dirty="0"/>
              <a:t>3.2.	</a:t>
            </a:r>
            <a:r>
              <a:rPr lang="en-US" sz="1700" dirty="0" err="1"/>
              <a:t>Charakteristika</a:t>
            </a:r>
            <a:r>
              <a:rPr lang="en-US" sz="1700" dirty="0"/>
              <a:t> </a:t>
            </a:r>
            <a:r>
              <a:rPr lang="en-US" sz="1700" dirty="0" err="1"/>
              <a:t>základných</a:t>
            </a:r>
            <a:r>
              <a:rPr lang="en-US" sz="1700" dirty="0"/>
              <a:t> </a:t>
            </a:r>
            <a:r>
              <a:rPr lang="en-US" sz="1700" dirty="0" err="1"/>
              <a:t>etáp</a:t>
            </a:r>
            <a:r>
              <a:rPr lang="en-US" sz="1700" dirty="0"/>
              <a:t> a </a:t>
            </a:r>
            <a:r>
              <a:rPr lang="en-US" sz="1700" dirty="0" err="1"/>
              <a:t>komponentov</a:t>
            </a:r>
            <a:r>
              <a:rPr lang="en-US" sz="1700" dirty="0"/>
              <a:t> </a:t>
            </a:r>
            <a:r>
              <a:rPr lang="en-US" sz="1700" dirty="0" err="1"/>
              <a:t>tvorby</a:t>
            </a:r>
            <a:r>
              <a:rPr lang="en-US" sz="1700" dirty="0"/>
              <a:t> </a:t>
            </a:r>
            <a:r>
              <a:rPr lang="en-US" sz="1700" dirty="0" err="1"/>
              <a:t>modelu</a:t>
            </a:r>
            <a:endParaRPr lang="en-US" sz="1700" dirty="0"/>
          </a:p>
          <a:p>
            <a:pPr marL="457200" lvl="1" indent="0" algn="just">
              <a:buNone/>
            </a:pPr>
            <a:r>
              <a:rPr lang="sk-SK" sz="1700" dirty="0"/>
              <a:t>		</a:t>
            </a:r>
            <a:r>
              <a:rPr lang="en-US" sz="1700" dirty="0"/>
              <a:t>3.2.1.	</a:t>
            </a:r>
            <a:r>
              <a:rPr lang="en-US" sz="1700" b="1" dirty="0" err="1"/>
              <a:t>Fáza</a:t>
            </a:r>
            <a:r>
              <a:rPr lang="en-US" sz="1700" b="1" dirty="0"/>
              <a:t> O</a:t>
            </a:r>
            <a:r>
              <a:rPr lang="sk-SK" sz="1700" b="1" dirty="0"/>
              <a:t>:</a:t>
            </a:r>
            <a:r>
              <a:rPr lang="en-US" sz="1700" dirty="0"/>
              <a:t> </a:t>
            </a:r>
            <a:r>
              <a:rPr lang="en-US" sz="1700" dirty="0" err="1"/>
              <a:t>Východiská</a:t>
            </a:r>
            <a:endParaRPr lang="en-US" sz="1700" dirty="0"/>
          </a:p>
          <a:p>
            <a:pPr marL="457200" lvl="1" indent="0" algn="just">
              <a:buNone/>
            </a:pPr>
            <a:r>
              <a:rPr lang="sk-SK" sz="1700" dirty="0"/>
              <a:t>		</a:t>
            </a:r>
            <a:r>
              <a:rPr lang="en-US" sz="1700" dirty="0"/>
              <a:t>3.2.2.	</a:t>
            </a:r>
            <a:r>
              <a:rPr lang="en-US" sz="1700" b="1" dirty="0" err="1"/>
              <a:t>Fáza</a:t>
            </a:r>
            <a:r>
              <a:rPr lang="en-US" sz="1700" b="1" dirty="0"/>
              <a:t> 1:</a:t>
            </a:r>
            <a:r>
              <a:rPr lang="sk-SK" sz="1700" b="1" dirty="0"/>
              <a:t> </a:t>
            </a:r>
            <a:r>
              <a:rPr lang="sk-SK" sz="1700" dirty="0"/>
              <a:t>Povedomie o medzigeneračnom podnikaní v dobe digitalizácie</a:t>
            </a:r>
            <a:endParaRPr lang="en-US" sz="1700" dirty="0"/>
          </a:p>
          <a:p>
            <a:pPr marL="457200" lvl="1" indent="0" algn="just">
              <a:buNone/>
            </a:pPr>
            <a:r>
              <a:rPr lang="sk-SK" sz="1700" dirty="0"/>
              <a:t>		</a:t>
            </a:r>
            <a:r>
              <a:rPr lang="en-US" sz="1700" dirty="0"/>
              <a:t>3.2.3.	</a:t>
            </a:r>
            <a:r>
              <a:rPr lang="en-US" sz="1700" b="1" dirty="0" err="1"/>
              <a:t>Fáza</a:t>
            </a:r>
            <a:r>
              <a:rPr lang="en-US" sz="1700" b="1" dirty="0"/>
              <a:t> 2:</a:t>
            </a:r>
            <a:r>
              <a:rPr lang="en-US" sz="1700" dirty="0"/>
              <a:t> </a:t>
            </a:r>
            <a:r>
              <a:rPr lang="sk-SK" sz="1700" dirty="0"/>
              <a:t>Analýza v kontexte medzigeneračného podnikania v dobe 			digitalizácie</a:t>
            </a:r>
            <a:endParaRPr lang="en-US" sz="1700" dirty="0"/>
          </a:p>
          <a:p>
            <a:pPr marL="457200" lvl="1" indent="0" algn="just">
              <a:buNone/>
            </a:pPr>
            <a:r>
              <a:rPr lang="sk-SK" sz="1700" dirty="0"/>
              <a:t>		</a:t>
            </a:r>
            <a:r>
              <a:rPr lang="en-US" sz="1700" dirty="0"/>
              <a:t>3.2.4.	</a:t>
            </a:r>
            <a:r>
              <a:rPr lang="en-US" sz="1700" b="1" dirty="0" err="1"/>
              <a:t>Fáza</a:t>
            </a:r>
            <a:r>
              <a:rPr lang="en-US" sz="1700" b="1" dirty="0"/>
              <a:t> 3:</a:t>
            </a:r>
            <a:r>
              <a:rPr lang="sk-SK" sz="1700" b="1" dirty="0"/>
              <a:t> </a:t>
            </a:r>
            <a:r>
              <a:rPr lang="sk-SK" sz="1700" dirty="0"/>
              <a:t>Návrh stratégií rozvoja medzigeneračného podnikania v dobe 			digitalizácie</a:t>
            </a:r>
            <a:endParaRPr lang="en-US" sz="1700" dirty="0"/>
          </a:p>
          <a:p>
            <a:pPr marL="457200" lvl="1" indent="0" algn="just">
              <a:buNone/>
            </a:pPr>
            <a:r>
              <a:rPr lang="sk-SK" sz="1700" dirty="0"/>
              <a:t>		</a:t>
            </a:r>
            <a:r>
              <a:rPr lang="en-US" sz="1700" dirty="0"/>
              <a:t>3.2.5.	</a:t>
            </a:r>
            <a:r>
              <a:rPr lang="en-US" sz="1700" b="1" dirty="0" err="1"/>
              <a:t>Fáza</a:t>
            </a:r>
            <a:r>
              <a:rPr lang="en-US" sz="1700" b="1" dirty="0"/>
              <a:t> 4:</a:t>
            </a:r>
            <a:r>
              <a:rPr lang="en-US" sz="1700" dirty="0"/>
              <a:t> </a:t>
            </a:r>
            <a:r>
              <a:rPr lang="sk-SK" sz="1700" dirty="0"/>
              <a:t>Implementácia stratégií</a:t>
            </a:r>
            <a:endParaRPr lang="en-US" sz="1700" dirty="0"/>
          </a:p>
          <a:p>
            <a:pPr marL="457200" lvl="1" indent="0">
              <a:buNone/>
            </a:pPr>
            <a:endParaRPr lang="sk-SK" sz="1700" dirty="0"/>
          </a:p>
          <a:p>
            <a:pPr marL="457200" lvl="1" indent="0">
              <a:buNone/>
            </a:pPr>
            <a:r>
              <a:rPr lang="en-US" sz="1700" i="1" dirty="0" err="1"/>
              <a:t>Táto</a:t>
            </a:r>
            <a:r>
              <a:rPr lang="en-US" sz="1700" i="1" dirty="0"/>
              <a:t> </a:t>
            </a:r>
            <a:r>
              <a:rPr lang="en-US" sz="1700" i="1" dirty="0" err="1"/>
              <a:t>práca</a:t>
            </a:r>
            <a:r>
              <a:rPr lang="en-US" sz="1700" i="1" dirty="0"/>
              <a:t> bola </a:t>
            </a:r>
            <a:r>
              <a:rPr lang="en-US" sz="1700" i="1" dirty="0" err="1"/>
              <a:t>podporovaná</a:t>
            </a:r>
            <a:r>
              <a:rPr lang="en-US" sz="1700" i="1" dirty="0"/>
              <a:t> </a:t>
            </a:r>
            <a:r>
              <a:rPr lang="en-US" sz="1700" i="1" dirty="0" err="1"/>
              <a:t>Agentúrou</a:t>
            </a:r>
            <a:r>
              <a:rPr lang="en-US" sz="1700" i="1" dirty="0"/>
              <a:t> </a:t>
            </a:r>
            <a:r>
              <a:rPr lang="en-US" sz="1700" i="1" dirty="0" err="1"/>
              <a:t>na</a:t>
            </a:r>
            <a:r>
              <a:rPr lang="en-US" sz="1700" i="1" dirty="0"/>
              <a:t> </a:t>
            </a:r>
            <a:r>
              <a:rPr lang="en-US" sz="1700" i="1" dirty="0" err="1"/>
              <a:t>podporu</a:t>
            </a:r>
            <a:r>
              <a:rPr lang="en-US" sz="1700" i="1" dirty="0"/>
              <a:t> </a:t>
            </a:r>
            <a:r>
              <a:rPr lang="en-US" sz="1700" i="1" dirty="0" err="1"/>
              <a:t>výskumu</a:t>
            </a:r>
            <a:r>
              <a:rPr lang="en-US" sz="1700" i="1" dirty="0"/>
              <a:t> a </a:t>
            </a:r>
            <a:r>
              <a:rPr lang="en-US" sz="1700" i="1" dirty="0" err="1"/>
              <a:t>vývoja</a:t>
            </a:r>
            <a:r>
              <a:rPr lang="en-US" sz="1700" i="1" dirty="0"/>
              <a:t> </a:t>
            </a:r>
            <a:r>
              <a:rPr lang="en-US" sz="1700" i="1" dirty="0" err="1"/>
              <a:t>na</a:t>
            </a:r>
            <a:r>
              <a:rPr lang="en-US" sz="1700" i="1" dirty="0"/>
              <a:t> </a:t>
            </a:r>
            <a:r>
              <a:rPr lang="en-US" sz="1700" i="1" dirty="0" err="1"/>
              <a:t>základe</a:t>
            </a:r>
            <a:r>
              <a:rPr lang="en-US" sz="1700" i="1" dirty="0"/>
              <a:t> </a:t>
            </a:r>
            <a:r>
              <a:rPr lang="en-US" sz="1700" i="1" dirty="0" err="1"/>
              <a:t>Zmluvy</a:t>
            </a:r>
            <a:r>
              <a:rPr lang="en-US" sz="1700" i="1" dirty="0"/>
              <a:t> č. APVV-19-0581 </a:t>
            </a:r>
          </a:p>
          <a:p>
            <a:pPr marL="457200" lvl="1" indent="0">
              <a:buNone/>
            </a:pPr>
            <a:endParaRPr lang="en-US" sz="1700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Obrázok 11" descr="Obrázok, na ktorom je text&#10;&#10;Automaticky generovaný popis">
            <a:extLst>
              <a:ext uri="{FF2B5EF4-FFF2-40B4-BE49-F238E27FC236}">
                <a16:creationId xmlns:a16="http://schemas.microsoft.com/office/drawing/2014/main" id="{9ABA24B0-FC38-4BDF-A4B4-03D1A8192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54" y="6168738"/>
            <a:ext cx="1686122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ok 15" descr="Médiá | Slovak Business Agency">
            <a:extLst>
              <a:ext uri="{FF2B5EF4-FFF2-40B4-BE49-F238E27FC236}">
                <a16:creationId xmlns:a16="http://schemas.microsoft.com/office/drawing/2014/main" id="{BC21E16C-4F95-4E71-BE2E-748209A28E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95" y="6173133"/>
            <a:ext cx="90021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ok 17" descr="APVV | Logá na stiahnutie">
            <a:extLst>
              <a:ext uri="{FF2B5EF4-FFF2-40B4-BE49-F238E27FC236}">
                <a16:creationId xmlns:a16="http://schemas.microsoft.com/office/drawing/2014/main" id="{D4D88232-C13F-4869-85A8-F9460D998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30" y="6172938"/>
            <a:ext cx="1304894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B5416B9B-DFEF-4AF9-BAFC-3752024BF6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0" y="6177233"/>
            <a:ext cx="8634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9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401859"/>
            <a:ext cx="4130185" cy="4054282"/>
          </a:xfrm>
        </p:spPr>
        <p:txBody>
          <a:bodyPr>
            <a:normAutofit/>
          </a:bodyPr>
          <a:lstStyle/>
          <a:p>
            <a:r>
              <a:rPr lang="sk-SK" sz="3600" dirty="0"/>
              <a:t>1. Charakteristika a ciele projektu</a:t>
            </a:r>
            <a:endParaRPr lang="en-US" sz="36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3839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553134"/>
            <a:ext cx="6128539" cy="3751732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sk-SK" sz="1700" b="1" dirty="0"/>
              <a:t>Hlavným cieľom</a:t>
            </a:r>
            <a:r>
              <a:rPr lang="sk-SK" sz="1700" dirty="0"/>
              <a:t> projektu je na základe analýzy stavu podnikania optikou generácií s dôrazom na medzigeneračné podnikanie, ako aj analýzy výziev digitalizácie v tomto kontexte:</a:t>
            </a:r>
            <a:endParaRPr lang="en-US" sz="1700" dirty="0"/>
          </a:p>
          <a:p>
            <a:pPr lvl="1" algn="just"/>
            <a:r>
              <a:rPr lang="sk-SK" sz="1700" dirty="0"/>
              <a:t>vytvorenie </a:t>
            </a:r>
            <a:r>
              <a:rPr lang="sk-SK" sz="1700" b="1" i="1" dirty="0"/>
              <a:t>koncepčného modelu medzigeneračného podnikania</a:t>
            </a:r>
            <a:r>
              <a:rPr lang="sk-SK" sz="1700" b="1" dirty="0"/>
              <a:t> </a:t>
            </a:r>
            <a:r>
              <a:rPr lang="sk-SK" sz="1700" dirty="0"/>
              <a:t>na Slovensku v čase digitálnej transformácie,</a:t>
            </a:r>
            <a:endParaRPr lang="en-US" sz="1700" dirty="0"/>
          </a:p>
          <a:p>
            <a:pPr lvl="1" algn="just"/>
            <a:r>
              <a:rPr lang="sk-SK" sz="1700" dirty="0"/>
              <a:t>podrobné </a:t>
            </a:r>
            <a:r>
              <a:rPr lang="sk-SK" sz="1700" b="1" i="1" dirty="0"/>
              <a:t>metodické rozpracovanie jeho kľúčových modulov</a:t>
            </a:r>
            <a:r>
              <a:rPr lang="sk-SK" sz="1700" b="1" dirty="0"/>
              <a:t> </a:t>
            </a:r>
            <a:r>
              <a:rPr lang="sk-SK" sz="1700" dirty="0"/>
              <a:t>(začínajúci a etablovaní podnikatelia) s dôrazom na nástroje v nich aplikovateľné,</a:t>
            </a:r>
            <a:endParaRPr lang="en-US" sz="1700" dirty="0"/>
          </a:p>
          <a:p>
            <a:pPr lvl="1" algn="just"/>
            <a:r>
              <a:rPr lang="sk-SK" sz="1700" b="1" i="1" dirty="0"/>
              <a:t>testovanie a validácia nástrojov </a:t>
            </a:r>
            <a:r>
              <a:rPr lang="sk-SK" sz="1700" dirty="0"/>
              <a:t>v konkrétnych podmienkach praxe.</a:t>
            </a:r>
            <a:endParaRPr lang="en-US" sz="17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535970" y="4114799"/>
            <a:ext cx="3655725" cy="2743201"/>
            <a:chOff x="-305" y="-1"/>
            <a:chExt cx="3832880" cy="287613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Obrázok 11" descr="Obrázok, na ktorom je text&#10;&#10;Automaticky generovaný popis">
            <a:extLst>
              <a:ext uri="{FF2B5EF4-FFF2-40B4-BE49-F238E27FC236}">
                <a16:creationId xmlns:a16="http://schemas.microsoft.com/office/drawing/2014/main" id="{8BC34243-CEEB-4A5B-9E61-AB678C7FB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54" y="6168738"/>
            <a:ext cx="1686122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ok 19" descr="Médiá | Slovak Business Agency">
            <a:extLst>
              <a:ext uri="{FF2B5EF4-FFF2-40B4-BE49-F238E27FC236}">
                <a16:creationId xmlns:a16="http://schemas.microsoft.com/office/drawing/2014/main" id="{481A5AED-9EAC-4388-B4A9-7039D86F0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95" y="6173133"/>
            <a:ext cx="90021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ázok 30" descr="APVV | Logá na stiahnutie">
            <a:extLst>
              <a:ext uri="{FF2B5EF4-FFF2-40B4-BE49-F238E27FC236}">
                <a16:creationId xmlns:a16="http://schemas.microsoft.com/office/drawing/2014/main" id="{3A17B5A9-3CBD-44B2-9CFF-5DB1A6E58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30" y="6172938"/>
            <a:ext cx="1304894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Obrázok 36">
            <a:extLst>
              <a:ext uri="{FF2B5EF4-FFF2-40B4-BE49-F238E27FC236}">
                <a16:creationId xmlns:a16="http://schemas.microsoft.com/office/drawing/2014/main" id="{2528B403-ACF1-4C2F-968E-3A6A834550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0" y="6177233"/>
            <a:ext cx="8634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6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71" y="1292786"/>
            <a:ext cx="10733599" cy="4500597"/>
          </a:xfrm>
        </p:spPr>
        <p:txBody>
          <a:bodyPr>
            <a:noAutofit/>
          </a:bodyPr>
          <a:lstStyle/>
          <a:p>
            <a:pPr marL="800100" lvl="1" indent="-342900" algn="just">
              <a:buFont typeface="+mj-lt"/>
              <a:buAutoNum type="arabicPeriod"/>
            </a:pPr>
            <a:r>
              <a:rPr lang="sk-SK" sz="1700" dirty="0"/>
              <a:t>etapa riešenia: Analýza stavu podnikania optikou generácií s dôrazom na medzigeneračné podnikanie a digitálnu transformáciu podnikania na Slovensku</a:t>
            </a:r>
          </a:p>
          <a:p>
            <a:pPr marL="914400" lvl="2" indent="0" algn="just">
              <a:buNone/>
            </a:pPr>
            <a:r>
              <a:rPr lang="sk-SK" sz="1700" dirty="0"/>
              <a:t>Výstupy</a:t>
            </a:r>
          </a:p>
          <a:p>
            <a:pPr lvl="2" algn="just"/>
            <a:r>
              <a:rPr lang="sk-SK" sz="1700" dirty="0"/>
              <a:t>Monografia:  Podnikanie na Slovensku v dobe digitalizácie optikou generácií.</a:t>
            </a:r>
          </a:p>
          <a:p>
            <a:pPr lvl="2" algn="just"/>
            <a:r>
              <a:rPr lang="sk-SK" sz="1700" dirty="0"/>
              <a:t>Séria článkov a konferenčných príspevkov</a:t>
            </a:r>
          </a:p>
          <a:p>
            <a:pPr lvl="2" algn="just"/>
            <a:r>
              <a:rPr lang="sk-SK" sz="1700" dirty="0"/>
              <a:t>Fenomenologická štúdia: komplexný model digitálnej transformácie v kontexte medzigeneračného podnikania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sk-SK" sz="1700" dirty="0"/>
              <a:t>etapa riešenia: Analýza trendov a hlavných výziev digitálnej transformácie v podnikaní a ich vplyvov (príležitostí a hrozieb) na vznikajúce, nové a etablované podnikateľské aktivity, tvorbu politík, podporu podnikania a podnikateľské vzdelávanie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sk-SK" sz="1700" dirty="0"/>
              <a:t>etapa riešenia Monitorovanie stavu medzigeneračného podnikania a podnikania mladých a seniorov, a monitorovanie stavu adaptácie digitálnej transformácie v podnikaní s využitím metodiky GEM a analýzy aktualizovaných dostupných sekundárnych údajov</a:t>
            </a:r>
          </a:p>
          <a:p>
            <a:pPr marL="914400" lvl="2" indent="0" algn="just">
              <a:buNone/>
            </a:pPr>
            <a:r>
              <a:rPr lang="sk-SK" sz="1700" dirty="0"/>
              <a:t>Výstupy: články, analýzy, štúdie... Budú zverejnené na platforme projektu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sk-SK" sz="1700" dirty="0"/>
              <a:t>etapa riešenia </a:t>
            </a:r>
            <a:r>
              <a:rPr lang="sk-SK" sz="1700" b="1" i="1" dirty="0"/>
              <a:t>Spracovanie štruktúry rámcového návrhu koncepčného modelu medzigeneračného podnikania v dobe digitálnej transformácie</a:t>
            </a:r>
            <a:r>
              <a:rPr lang="sk-SK" sz="1700" b="1" dirty="0"/>
              <a:t> </a:t>
            </a:r>
            <a:r>
              <a:rPr lang="sk-SK" sz="1700" dirty="0"/>
              <a:t>a jeho dvoch kľúčových modulov zameraných na začínajúcich a etablovaných podnikateľov </a:t>
            </a:r>
          </a:p>
          <a:p>
            <a:pPr marL="457200" lvl="1" indent="0" algn="just">
              <a:buNone/>
            </a:pPr>
            <a:r>
              <a:rPr lang="sk-SK" sz="1700" dirty="0"/>
              <a:t>         Obdobie riešenia: 1.7. 2022 – 30. 6. 2024</a:t>
            </a:r>
            <a:endParaRPr lang="en-US" sz="1700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7A17B9F-D1C2-4FEF-BD33-C30B9C36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91" y="576012"/>
            <a:ext cx="11108465" cy="1193311"/>
          </a:xfrm>
        </p:spPr>
        <p:txBody>
          <a:bodyPr anchor="t">
            <a:normAutofit/>
          </a:bodyPr>
          <a:lstStyle/>
          <a:p>
            <a:r>
              <a:rPr lang="sk-SK" sz="3600" b="1" dirty="0"/>
              <a:t>2. Etapy riešenia projektu</a:t>
            </a:r>
            <a:endParaRPr lang="en-US" sz="3600" b="1" dirty="0"/>
          </a:p>
        </p:txBody>
      </p:sp>
      <p:pic>
        <p:nvPicPr>
          <p:cNvPr id="14" name="Obrázok 11" descr="Obrázok, na ktorom je text&#10;&#10;Automaticky generovaný popis">
            <a:extLst>
              <a:ext uri="{FF2B5EF4-FFF2-40B4-BE49-F238E27FC236}">
                <a16:creationId xmlns:a16="http://schemas.microsoft.com/office/drawing/2014/main" id="{EA528DFC-E7C6-4471-A9B7-B21E8E9D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54" y="6168738"/>
            <a:ext cx="1686122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ok 14" descr="Médiá | Slovak Business Agency">
            <a:extLst>
              <a:ext uri="{FF2B5EF4-FFF2-40B4-BE49-F238E27FC236}">
                <a16:creationId xmlns:a16="http://schemas.microsoft.com/office/drawing/2014/main" id="{1CCB44B0-C1AB-4724-86C9-17996F1D6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95" y="6173133"/>
            <a:ext cx="90021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ok 15" descr="APVV | Logá na stiahnutie">
            <a:extLst>
              <a:ext uri="{FF2B5EF4-FFF2-40B4-BE49-F238E27FC236}">
                <a16:creationId xmlns:a16="http://schemas.microsoft.com/office/drawing/2014/main" id="{D07A0A13-C6DE-467F-807D-CBF37CDFA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30" y="6172938"/>
            <a:ext cx="1304894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CC884BFF-BAB6-42F9-9854-004C9EBCD7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0" y="6177233"/>
            <a:ext cx="8634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6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595082-13A1-4AEB-805E-4B0CE904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Autofit/>
          </a:bodyPr>
          <a:lstStyle/>
          <a:p>
            <a:r>
              <a:rPr lang="sk-SK" sz="2800" b="1" dirty="0"/>
              <a:t>4. etapa riešenia: Rámcový návrh koncepčného modelu medzigeneračného podnikania v dobe digitálnej transformácie</a:t>
            </a:r>
            <a:br>
              <a:rPr lang="en-US" sz="2800" b="1" dirty="0"/>
            </a:br>
            <a:endParaRPr lang="en-US" sz="2800" b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Obrázok 5">
            <a:extLst>
              <a:ext uri="{FF2B5EF4-FFF2-40B4-BE49-F238E27FC236}">
                <a16:creationId xmlns:a16="http://schemas.microsoft.com/office/drawing/2014/main" id="{EE0A70F3-BF72-435B-B815-BD3E6FD64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99" y="1106547"/>
            <a:ext cx="10225002" cy="57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1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B3C81F-782A-46DF-BBFC-41BDFA69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441" y="321734"/>
            <a:ext cx="6895092" cy="1135737"/>
          </a:xfrm>
        </p:spPr>
        <p:txBody>
          <a:bodyPr>
            <a:normAutofit/>
          </a:bodyPr>
          <a:lstStyle/>
          <a:p>
            <a:r>
              <a:rPr lang="sk-SK" sz="3600" b="1" dirty="0"/>
              <a:t>Fáza O: Východiská</a:t>
            </a:r>
            <a:endParaRPr lang="sk-SK" sz="3600" dirty="0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AB3925AB-9B85-4AB4-A5F7-1ABFBA280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93" y="713127"/>
            <a:ext cx="2838085" cy="543174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34A4475-365F-4381-A542-4698D637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48F8F8B-B172-475E-9119-57F2A1C87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0349D0-97A5-4654-A515-C72EA9E0B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E167B4B-F893-E6EB-7629-786F6FA56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440" y="1209040"/>
            <a:ext cx="6895092" cy="4967923"/>
          </a:xfrm>
        </p:spPr>
        <p:txBody>
          <a:bodyPr>
            <a:normAutofit/>
          </a:bodyPr>
          <a:lstStyle/>
          <a:p>
            <a:pPr algn="just"/>
            <a:r>
              <a:rPr lang="sk-SK" sz="1700" dirty="0"/>
              <a:t>Digitalizácia -  je integráciou digitálnych technológií a zmeny podnikateľských aktivít v digitálnej podobe.</a:t>
            </a:r>
          </a:p>
          <a:p>
            <a:pPr algn="just"/>
            <a:r>
              <a:rPr lang="sk-SK" sz="1700" dirty="0"/>
              <a:t>Digitálna transformácia zahŕňa návrh nových biznis procesov na uľahčenie a využitie základných odborných znalostí spoločnosti s využitím digitálnych technológií, reformu procesov a implementáciu technológií.</a:t>
            </a:r>
          </a:p>
          <a:p>
            <a:pPr algn="just"/>
            <a:r>
              <a:rPr lang="sk-SK" sz="1700" dirty="0"/>
              <a:t>Model digitálnej zrelosti (</a:t>
            </a:r>
            <a:r>
              <a:rPr lang="sk-SK" sz="1700" dirty="0" err="1"/>
              <a:t>digital</a:t>
            </a:r>
            <a:r>
              <a:rPr lang="sk-SK" sz="1700" dirty="0"/>
              <a:t> maturity model) je nástroj na posúdenie digitálnej zrelosti organizácie. Umožňuje identifikovať, kde sa organizácia v oblasti digitalizácie nachádza, a kde chce byť v budúcnosti.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ok 3">
            <a:extLst>
              <a:ext uri="{FF2B5EF4-FFF2-40B4-BE49-F238E27FC236}">
                <a16:creationId xmlns:a16="http://schemas.microsoft.com/office/drawing/2014/main" id="{3B4CB0FB-A3CC-405D-A646-AF269BB44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904" y="3531150"/>
            <a:ext cx="3106164" cy="320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8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B3C81F-782A-46DF-BBFC-41BDFA69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k-SK" sz="3600" b="1" dirty="0"/>
              <a:t>Kľúčové faktory úspechu</a:t>
            </a:r>
            <a:endParaRPr lang="sk-SK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CD538B8-78FB-4BD9-A121-377D0678FE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901224"/>
              </p:ext>
            </p:extLst>
          </p:nvPr>
        </p:nvGraphicFramePr>
        <p:xfrm>
          <a:off x="2793815" y="1779205"/>
          <a:ext cx="6891188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Obrázok 11" descr="Obrázok, na ktorom je text&#10;&#10;Automaticky generovaný popis">
            <a:extLst>
              <a:ext uri="{FF2B5EF4-FFF2-40B4-BE49-F238E27FC236}">
                <a16:creationId xmlns:a16="http://schemas.microsoft.com/office/drawing/2014/main" id="{4A224C20-ECAB-4A07-9F05-0F3A5723A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54" y="6168738"/>
            <a:ext cx="1686122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ázok 21" descr="Médiá | Slovak Business Agency">
            <a:extLst>
              <a:ext uri="{FF2B5EF4-FFF2-40B4-BE49-F238E27FC236}">
                <a16:creationId xmlns:a16="http://schemas.microsoft.com/office/drawing/2014/main" id="{2E21EDF3-AE3A-4A7D-91E9-C2D7FDF599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95" y="6173133"/>
            <a:ext cx="90021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ok 22" descr="APVV | Logá na stiahnutie">
            <a:extLst>
              <a:ext uri="{FF2B5EF4-FFF2-40B4-BE49-F238E27FC236}">
                <a16:creationId xmlns:a16="http://schemas.microsoft.com/office/drawing/2014/main" id="{891EC3C8-D690-449A-99F6-FEA8B03F4C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30" y="6172938"/>
            <a:ext cx="1304894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3E71DCA3-AD1E-49B5-8442-52FD0FB6DF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0" y="6177233"/>
            <a:ext cx="8634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9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A489DB-7BD9-4F09-B97C-0D70443F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440" y="321733"/>
            <a:ext cx="7301854" cy="1135737"/>
          </a:xfrm>
        </p:spPr>
        <p:txBody>
          <a:bodyPr>
            <a:noAutofit/>
          </a:bodyPr>
          <a:lstStyle/>
          <a:p>
            <a:r>
              <a:rPr lang="sk-SK" sz="2800" b="1" dirty="0"/>
              <a:t>Fáza 1: Povedomie o medzigeneračnom podnikaní a digitalizácii</a:t>
            </a:r>
            <a:endParaRPr lang="sk-SK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4A4475-365F-4381-A542-4698D637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1097280" cy="1097280"/>
            <a:chOff x="11094720" y="0"/>
            <a:chExt cx="1097280" cy="10972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48F8F8B-B172-475E-9119-57F2A1C87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0349D0-97A5-4654-A515-C72EA9E0B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6FC83C-A610-3A98-CBF4-C568100C2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440" y="1544058"/>
            <a:ext cx="6895092" cy="4836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1700" b="1" dirty="0"/>
              <a:t>Medzigeneračne podnikanie </a:t>
            </a:r>
            <a:r>
              <a:rPr lang="sk-SK" sz="1700" dirty="0"/>
              <a:t>definujeme ako zdieľanie vedomostí, zručností, skúseností a zdrojov prostredníctvom partnerstiev a spolupráce medzi rôznymi generáciami, najčastejšie medzi mladými a seniormi, a to naprieč všetkými fázami podnikateľského procesu. Zámerom je dosiahnuť ekonomické, sociálne a environmentálne ciele. Toto partnerstvo alebo spolupráca je uskutočniteľná v nasledovných formách: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700" dirty="0"/>
              <a:t>Vytváranie vzájomných tímov v procese</a:t>
            </a:r>
          </a:p>
          <a:p>
            <a:pPr marL="800100" lvl="1" indent="-342900">
              <a:buAutoNum type="alphaLcParenR"/>
            </a:pPr>
            <a:r>
              <a:rPr lang="sk-SK" sz="1700" dirty="0"/>
              <a:t>zakladania startupov</a:t>
            </a:r>
          </a:p>
          <a:p>
            <a:pPr marL="800100" lvl="1" indent="-342900">
              <a:buAutoNum type="alphaLcParenR"/>
            </a:pPr>
            <a:r>
              <a:rPr lang="sk-SK" sz="1700" dirty="0"/>
              <a:t>manažovania etablovaných firiem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700" dirty="0" err="1"/>
              <a:t>Mentoring</a:t>
            </a:r>
            <a:r>
              <a:rPr lang="sk-SK" sz="1700" dirty="0"/>
              <a:t> a reverzný </a:t>
            </a:r>
            <a:r>
              <a:rPr lang="sk-SK" sz="1700" dirty="0" err="1"/>
              <a:t>mentoring</a:t>
            </a:r>
            <a:r>
              <a:rPr lang="sk-SK" sz="17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700" dirty="0"/>
              <a:t> Tréning a koučing.</a:t>
            </a:r>
          </a:p>
          <a:p>
            <a:pPr marL="0" indent="0" algn="just">
              <a:buNone/>
            </a:pPr>
            <a:r>
              <a:rPr lang="sk-SK" sz="1700" b="1" dirty="0"/>
              <a:t>Formulovanie povedomia o medzigeneračnej spolupráci a podnikaní </a:t>
            </a:r>
            <a:r>
              <a:rPr lang="sk-SK" sz="1700" dirty="0"/>
              <a:t>na úrovni MSP v dobe digitálnej transformácie a úlohe generácií v tomto procese musí ísť zhora od top managementu a v rámci toho šírenie povedomia o:</a:t>
            </a:r>
          </a:p>
          <a:p>
            <a:pPr lvl="1"/>
            <a:r>
              <a:rPr lang="sk-SK" sz="1700" dirty="0"/>
              <a:t>Úlohe mladých</a:t>
            </a:r>
          </a:p>
          <a:p>
            <a:pPr lvl="1"/>
            <a:r>
              <a:rPr lang="sk-SK" sz="1700" dirty="0"/>
              <a:t>Úlohe staršej generácie</a:t>
            </a:r>
          </a:p>
          <a:p>
            <a:pPr lvl="1"/>
            <a:r>
              <a:rPr lang="sk-SK" sz="1700" dirty="0"/>
              <a:t>Kompetenciách a skúsenostiach bez ohľadu na vek...</a:t>
            </a:r>
          </a:p>
          <a:p>
            <a:pPr marL="0" indent="0">
              <a:buNone/>
            </a:pPr>
            <a:r>
              <a:rPr lang="sk-SK" sz="1700" dirty="0"/>
              <a:t>	</a:t>
            </a:r>
          </a:p>
          <a:p>
            <a:endParaRPr lang="sk-SK" sz="17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Obrázok 6">
            <a:extLst>
              <a:ext uri="{FF2B5EF4-FFF2-40B4-BE49-F238E27FC236}">
                <a16:creationId xmlns:a16="http://schemas.microsoft.com/office/drawing/2014/main" id="{3895FBD7-0C16-4C35-8568-D9B3A0132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5" y="889601"/>
            <a:ext cx="2898711" cy="5319839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1E3AA7D7-E63B-4300-A245-C9EC66C9C365}"/>
              </a:ext>
            </a:extLst>
          </p:cNvPr>
          <p:cNvGrpSpPr/>
          <p:nvPr/>
        </p:nvGrpSpPr>
        <p:grpSpPr>
          <a:xfrm>
            <a:off x="83127" y="3000879"/>
            <a:ext cx="1865745" cy="1097281"/>
            <a:chOff x="3555287" y="1538828"/>
            <a:chExt cx="2193874" cy="1316324"/>
          </a:xfrm>
        </p:grpSpPr>
        <p:sp>
          <p:nvSpPr>
            <p:cNvPr id="22" name="Obdĺžnik 21">
              <a:extLst>
                <a:ext uri="{FF2B5EF4-FFF2-40B4-BE49-F238E27FC236}">
                  <a16:creationId xmlns:a16="http://schemas.microsoft.com/office/drawing/2014/main" id="{3BD6489F-A27A-47A2-833D-F2D761709C2B}"/>
                </a:ext>
              </a:extLst>
            </p:cNvPr>
            <p:cNvSpPr/>
            <p:nvPr/>
          </p:nvSpPr>
          <p:spPr>
            <a:xfrm>
              <a:off x="3555287" y="1538828"/>
              <a:ext cx="2193874" cy="1316324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-1091522"/>
                <a:satOff val="-62946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BlokTextu 22">
              <a:extLst>
                <a:ext uri="{FF2B5EF4-FFF2-40B4-BE49-F238E27FC236}">
                  <a16:creationId xmlns:a16="http://schemas.microsoft.com/office/drawing/2014/main" id="{85D7FEAE-98EE-4B0F-A76C-E0D6822133D7}"/>
                </a:ext>
              </a:extLst>
            </p:cNvPr>
            <p:cNvSpPr txBox="1"/>
            <p:nvPr/>
          </p:nvSpPr>
          <p:spPr>
            <a:xfrm>
              <a:off x="3555287" y="1538828"/>
              <a:ext cx="2193874" cy="1316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kern="1200" dirty="0">
                  <a:solidFill>
                    <a:schemeClr val="bg1"/>
                  </a:solidFill>
                </a:rPr>
                <a:t>4. Jasná stratégia na zabezpečenie prijatia zmien ľuďmi</a:t>
              </a:r>
              <a:endParaRPr lang="sk-SK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6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1171</Words>
  <Application>Microsoft Office PowerPoint</Application>
  <PresentationFormat>Širokouhlá</PresentationFormat>
  <Paragraphs>114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Prezentácia programu PowerPoint</vt:lpstr>
      <vt:lpstr>Riešiteľský tím</vt:lpstr>
      <vt:lpstr>Obsah</vt:lpstr>
      <vt:lpstr>1. Charakteristika a ciele projektu</vt:lpstr>
      <vt:lpstr>2. Etapy riešenia projektu</vt:lpstr>
      <vt:lpstr>4. etapa riešenia: Rámcový návrh koncepčného modelu medzigeneračného podnikania v dobe digitálnej transformácie </vt:lpstr>
      <vt:lpstr>Fáza O: Východiská</vt:lpstr>
      <vt:lpstr>Kľúčové faktory úspechu</vt:lpstr>
      <vt:lpstr>Fáza 1: Povedomie o medzigeneračnom podnikaní a digitalizácii</vt:lpstr>
      <vt:lpstr>Fáza 2: Analýza v kontexte medzigeneračného podnikania a digitalizácie</vt:lpstr>
      <vt:lpstr>Fáza 3: Návrh v kontexte medzigeneračného podnikania a digitalizácie</vt:lpstr>
      <vt:lpstr>Fáza 4: Implementácia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Pilková Anna</dc:creator>
  <cp:lastModifiedBy>Mikuš Juraj</cp:lastModifiedBy>
  <cp:revision>64</cp:revision>
  <dcterms:created xsi:type="dcterms:W3CDTF">2021-11-27T12:52:23Z</dcterms:created>
  <dcterms:modified xsi:type="dcterms:W3CDTF">2022-11-29T17:39:18Z</dcterms:modified>
</cp:coreProperties>
</file>